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56" r:id="rId5"/>
    <p:sldId id="257" r:id="rId6"/>
    <p:sldId id="259" r:id="rId7"/>
    <p:sldId id="260" r:id="rId8"/>
    <p:sldId id="258" r:id="rId9"/>
    <p:sldId id="261" r:id="rId10"/>
    <p:sldId id="262" r:id="rId11"/>
    <p:sldId id="263" r:id="rId12"/>
    <p:sldId id="264" r:id="rId13"/>
    <p:sldId id="265" r:id="rId14"/>
  </p:sldIdLst>
  <p:sldSz cx="12192000" cy="6858000"/>
  <p:notesSz cx="6858000" cy="9144000"/>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64A2E9-AF90-47A5-A99F-DB66135D4E3C}" v="81" dt="2024-02-27T21:38:46.7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3" autoAdjust="0"/>
    <p:restoredTop sz="94660"/>
  </p:normalViewPr>
  <p:slideViewPr>
    <p:cSldViewPr snapToGrid="0">
      <p:cViewPr varScale="1">
        <p:scale>
          <a:sx n="77" d="100"/>
          <a:sy n="77" d="100"/>
        </p:scale>
        <p:origin x="15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ny Young" userId="cb0f4ce2-eb4f-479e-8e8f-3beb257e632f" providerId="ADAL" clId="{37CB6656-D306-40F5-BFE2-5CB4A95FF6FF}"/>
    <pc:docChg chg="modSld">
      <pc:chgData name="Danny Young" userId="cb0f4ce2-eb4f-479e-8e8f-3beb257e632f" providerId="ADAL" clId="{37CB6656-D306-40F5-BFE2-5CB4A95FF6FF}" dt="2024-02-01T06:09:05.224" v="2" actId="1035"/>
      <pc:docMkLst>
        <pc:docMk/>
      </pc:docMkLst>
      <pc:sldChg chg="modSp mod">
        <pc:chgData name="Danny Young" userId="cb0f4ce2-eb4f-479e-8e8f-3beb257e632f" providerId="ADAL" clId="{37CB6656-D306-40F5-BFE2-5CB4A95FF6FF}" dt="2024-02-01T06:09:05.224" v="2" actId="1035"/>
        <pc:sldMkLst>
          <pc:docMk/>
          <pc:sldMk cId="1162967000" sldId="265"/>
        </pc:sldMkLst>
        <pc:graphicFrameChg chg="mod">
          <ac:chgData name="Danny Young" userId="cb0f4ce2-eb4f-479e-8e8f-3beb257e632f" providerId="ADAL" clId="{37CB6656-D306-40F5-BFE2-5CB4A95FF6FF}" dt="2024-02-01T06:09:05.224" v="2" actId="1035"/>
          <ac:graphicFrameMkLst>
            <pc:docMk/>
            <pc:sldMk cId="1162967000" sldId="265"/>
            <ac:graphicFrameMk id="7" creationId="{DBBE7A7C-DC41-4C6F-B449-E73BADA53BA6}"/>
          </ac:graphicFrameMkLst>
        </pc:graphicFrameChg>
      </pc:sldChg>
    </pc:docChg>
  </pc:docChgLst>
  <pc:docChgLst>
    <pc:chgData name="Danny Young" userId="cb0f4ce2-eb4f-479e-8e8f-3beb257e632f" providerId="ADAL" clId="{5964A2E9-AF90-47A5-A99F-DB66135D4E3C}"/>
    <pc:docChg chg="undo custSel modSld">
      <pc:chgData name="Danny Young" userId="cb0f4ce2-eb4f-479e-8e8f-3beb257e632f" providerId="ADAL" clId="{5964A2E9-AF90-47A5-A99F-DB66135D4E3C}" dt="2024-02-27T23:02:16.783" v="92" actId="1035"/>
      <pc:docMkLst>
        <pc:docMk/>
      </pc:docMkLst>
      <pc:sldChg chg="addSp modSp mod modAnim">
        <pc:chgData name="Danny Young" userId="cb0f4ce2-eb4f-479e-8e8f-3beb257e632f" providerId="ADAL" clId="{5964A2E9-AF90-47A5-A99F-DB66135D4E3C}" dt="2024-02-27T23:02:16.783" v="92" actId="1035"/>
        <pc:sldMkLst>
          <pc:docMk/>
          <pc:sldMk cId="1162967000" sldId="265"/>
        </pc:sldMkLst>
        <pc:spChg chg="add mod">
          <ac:chgData name="Danny Young" userId="cb0f4ce2-eb4f-479e-8e8f-3beb257e632f" providerId="ADAL" clId="{5964A2E9-AF90-47A5-A99F-DB66135D4E3C}" dt="2024-02-27T23:02:16.783" v="92" actId="1035"/>
          <ac:spMkLst>
            <pc:docMk/>
            <pc:sldMk cId="1162967000" sldId="265"/>
            <ac:spMk id="2" creationId="{77D2B399-84A2-F276-AA42-A8B52482E734}"/>
          </ac:spMkLst>
        </pc:spChg>
        <pc:spChg chg="mod">
          <ac:chgData name="Danny Young" userId="cb0f4ce2-eb4f-479e-8e8f-3beb257e632f" providerId="ADAL" clId="{5964A2E9-AF90-47A5-A99F-DB66135D4E3C}" dt="2024-02-27T21:38:39.394" v="82" actId="6549"/>
          <ac:spMkLst>
            <pc:docMk/>
            <pc:sldMk cId="1162967000" sldId="265"/>
            <ac:spMk id="20" creationId="{F7B9E0DF-2B0A-49A3-8961-F39C49C5BEA5}"/>
          </ac:spMkLst>
        </pc:spChg>
        <pc:graphicFrameChg chg="mod">
          <ac:chgData name="Danny Young" userId="cb0f4ce2-eb4f-479e-8e8f-3beb257e632f" providerId="ADAL" clId="{5964A2E9-AF90-47A5-A99F-DB66135D4E3C}" dt="2024-02-27T21:38:30.745" v="79" actId="1076"/>
          <ac:graphicFrameMkLst>
            <pc:docMk/>
            <pc:sldMk cId="1162967000" sldId="265"/>
            <ac:graphicFrameMk id="21" creationId="{95EDFDAE-CAC1-487F-AD15-BEF59C742779}"/>
          </ac:graphicFrameMkLst>
        </pc:graphicFrameChg>
      </pc:sldChg>
    </pc:docChg>
  </pc:docChgLst>
  <pc:docChgLst>
    <pc:chgData name="Danny Young" userId="cb0f4ce2-eb4f-479e-8e8f-3beb257e632f" providerId="ADAL" clId="{769E8121-8E5E-47B1-A4CE-FED8460535B5}"/>
    <pc:docChg chg="custSel modSld">
      <pc:chgData name="Danny Young" userId="cb0f4ce2-eb4f-479e-8e8f-3beb257e632f" providerId="ADAL" clId="{769E8121-8E5E-47B1-A4CE-FED8460535B5}" dt="2021-12-02T05:46:24.736" v="14" actId="20577"/>
      <pc:docMkLst>
        <pc:docMk/>
      </pc:docMkLst>
      <pc:sldChg chg="modSp mod">
        <pc:chgData name="Danny Young" userId="cb0f4ce2-eb4f-479e-8e8f-3beb257e632f" providerId="ADAL" clId="{769E8121-8E5E-47B1-A4CE-FED8460535B5}" dt="2021-12-02T05:46:24.736" v="14" actId="20577"/>
        <pc:sldMkLst>
          <pc:docMk/>
          <pc:sldMk cId="4130186631" sldId="256"/>
        </pc:sldMkLst>
        <pc:spChg chg="mod">
          <ac:chgData name="Danny Young" userId="cb0f4ce2-eb4f-479e-8e8f-3beb257e632f" providerId="ADAL" clId="{769E8121-8E5E-47B1-A4CE-FED8460535B5}" dt="2021-12-02T05:46:24.736" v="14" actId="20577"/>
          <ac:spMkLst>
            <pc:docMk/>
            <pc:sldMk cId="4130186631" sldId="256"/>
            <ac:spMk id="2" creationId="{BA0EF595-608C-4FCB-BBDE-4A3F1EA7E731}"/>
          </ac:spMkLst>
        </pc:spChg>
      </pc:sldChg>
    </pc:docChg>
  </pc:docChgLst>
  <pc:docChgLst>
    <pc:chgData name="Danny Young" userId="cb0f4ce2-eb4f-479e-8e8f-3beb257e632f" providerId="ADAL" clId="{D408B615-F04D-49B3-A277-9A2B06683CB9}"/>
    <pc:docChg chg="modSld">
      <pc:chgData name="Danny Young" userId="cb0f4ce2-eb4f-479e-8e8f-3beb257e632f" providerId="ADAL" clId="{D408B615-F04D-49B3-A277-9A2B06683CB9}" dt="2020-03-28T01:38:01.560" v="3"/>
      <pc:docMkLst>
        <pc:docMk/>
      </pc:docMkLst>
      <pc:sldChg chg="modSp">
        <pc:chgData name="Danny Young" userId="cb0f4ce2-eb4f-479e-8e8f-3beb257e632f" providerId="ADAL" clId="{D408B615-F04D-49B3-A277-9A2B06683CB9}" dt="2020-03-28T01:38:01.560" v="3"/>
        <pc:sldMkLst>
          <pc:docMk/>
          <pc:sldMk cId="4276450342" sldId="257"/>
        </pc:sldMkLst>
        <pc:graphicFrameChg chg="mod">
          <ac:chgData name="Danny Young" userId="cb0f4ce2-eb4f-479e-8e8f-3beb257e632f" providerId="ADAL" clId="{D408B615-F04D-49B3-A277-9A2B06683CB9}" dt="2020-03-28T01:38:01.560" v="2"/>
          <ac:graphicFrameMkLst>
            <pc:docMk/>
            <pc:sldMk cId="4276450342" sldId="257"/>
            <ac:graphicFrameMk id="10" creationId="{59BD560E-6EC0-414C-BADA-F9023D7B21A2}"/>
          </ac:graphicFrameMkLst>
        </pc:graphicFrameChg>
        <pc:graphicFrameChg chg="mod">
          <ac:chgData name="Danny Young" userId="cb0f4ce2-eb4f-479e-8e8f-3beb257e632f" providerId="ADAL" clId="{D408B615-F04D-49B3-A277-9A2B06683CB9}" dt="2020-03-28T01:38:01.560" v="3"/>
          <ac:graphicFrameMkLst>
            <pc:docMk/>
            <pc:sldMk cId="4276450342" sldId="257"/>
            <ac:graphicFrameMk id="12" creationId="{F93A7A18-BC26-413A-A417-3890B03F8793}"/>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F9DBD9-2A93-47CF-B693-6C7ED7628334}" type="datetimeFigureOut">
              <a:rPr lang="en-CA" smtClean="0"/>
              <a:t>2024-02-27</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3C1AE5-1421-4F41-8279-DC6F48273102}" type="slidenum">
              <a:rPr lang="en-CA" smtClean="0"/>
              <a:t>‹#›</a:t>
            </a:fld>
            <a:endParaRPr lang="en-CA"/>
          </a:p>
        </p:txBody>
      </p:sp>
    </p:spTree>
    <p:extLst>
      <p:ext uri="{BB962C8B-B14F-4D97-AF65-F5344CB8AC3E}">
        <p14:creationId xmlns:p14="http://schemas.microsoft.com/office/powerpoint/2010/main" val="1448736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4B3C1AE5-1421-4F41-8279-DC6F48273102}" type="slidenum">
              <a:rPr lang="en-CA" smtClean="0"/>
              <a:t>1</a:t>
            </a:fld>
            <a:endParaRPr lang="en-CA"/>
          </a:p>
        </p:txBody>
      </p:sp>
    </p:spTree>
    <p:extLst>
      <p:ext uri="{BB962C8B-B14F-4D97-AF65-F5344CB8AC3E}">
        <p14:creationId xmlns:p14="http://schemas.microsoft.com/office/powerpoint/2010/main" val="28901344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4B3C1AE5-1421-4F41-8279-DC6F48273102}" type="slidenum">
              <a:rPr lang="en-CA" smtClean="0"/>
              <a:t>10</a:t>
            </a:fld>
            <a:endParaRPr lang="en-CA"/>
          </a:p>
        </p:txBody>
      </p:sp>
    </p:spTree>
    <p:extLst>
      <p:ext uri="{BB962C8B-B14F-4D97-AF65-F5344CB8AC3E}">
        <p14:creationId xmlns:p14="http://schemas.microsoft.com/office/powerpoint/2010/main" val="7037522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4B3C1AE5-1421-4F41-8279-DC6F48273102}" type="slidenum">
              <a:rPr lang="en-CA" smtClean="0"/>
              <a:t>2</a:t>
            </a:fld>
            <a:endParaRPr lang="en-CA"/>
          </a:p>
        </p:txBody>
      </p:sp>
    </p:spTree>
    <p:extLst>
      <p:ext uri="{BB962C8B-B14F-4D97-AF65-F5344CB8AC3E}">
        <p14:creationId xmlns:p14="http://schemas.microsoft.com/office/powerpoint/2010/main" val="9131701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4B3C1AE5-1421-4F41-8279-DC6F48273102}" type="slidenum">
              <a:rPr lang="en-CA" smtClean="0"/>
              <a:t>3</a:t>
            </a:fld>
            <a:endParaRPr lang="en-CA"/>
          </a:p>
        </p:txBody>
      </p:sp>
    </p:spTree>
    <p:extLst>
      <p:ext uri="{BB962C8B-B14F-4D97-AF65-F5344CB8AC3E}">
        <p14:creationId xmlns:p14="http://schemas.microsoft.com/office/powerpoint/2010/main" val="2290075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4B3C1AE5-1421-4F41-8279-DC6F48273102}" type="slidenum">
              <a:rPr lang="en-CA" smtClean="0"/>
              <a:t>4</a:t>
            </a:fld>
            <a:endParaRPr lang="en-CA"/>
          </a:p>
        </p:txBody>
      </p:sp>
    </p:spTree>
    <p:extLst>
      <p:ext uri="{BB962C8B-B14F-4D97-AF65-F5344CB8AC3E}">
        <p14:creationId xmlns:p14="http://schemas.microsoft.com/office/powerpoint/2010/main" val="16559163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4B3C1AE5-1421-4F41-8279-DC6F48273102}" type="slidenum">
              <a:rPr lang="en-CA" smtClean="0"/>
              <a:t>5</a:t>
            </a:fld>
            <a:endParaRPr lang="en-CA"/>
          </a:p>
        </p:txBody>
      </p:sp>
    </p:spTree>
    <p:extLst>
      <p:ext uri="{BB962C8B-B14F-4D97-AF65-F5344CB8AC3E}">
        <p14:creationId xmlns:p14="http://schemas.microsoft.com/office/powerpoint/2010/main" val="14133511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4B3C1AE5-1421-4F41-8279-DC6F48273102}" type="slidenum">
              <a:rPr lang="en-CA" smtClean="0"/>
              <a:t>6</a:t>
            </a:fld>
            <a:endParaRPr lang="en-CA"/>
          </a:p>
        </p:txBody>
      </p:sp>
    </p:spTree>
    <p:extLst>
      <p:ext uri="{BB962C8B-B14F-4D97-AF65-F5344CB8AC3E}">
        <p14:creationId xmlns:p14="http://schemas.microsoft.com/office/powerpoint/2010/main" val="2933616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4B3C1AE5-1421-4F41-8279-DC6F48273102}" type="slidenum">
              <a:rPr lang="en-CA" smtClean="0"/>
              <a:t>7</a:t>
            </a:fld>
            <a:endParaRPr lang="en-CA"/>
          </a:p>
        </p:txBody>
      </p:sp>
    </p:spTree>
    <p:extLst>
      <p:ext uri="{BB962C8B-B14F-4D97-AF65-F5344CB8AC3E}">
        <p14:creationId xmlns:p14="http://schemas.microsoft.com/office/powerpoint/2010/main" val="38703742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4B3C1AE5-1421-4F41-8279-DC6F48273102}" type="slidenum">
              <a:rPr lang="en-CA" smtClean="0"/>
              <a:t>8</a:t>
            </a:fld>
            <a:endParaRPr lang="en-CA"/>
          </a:p>
        </p:txBody>
      </p:sp>
    </p:spTree>
    <p:extLst>
      <p:ext uri="{BB962C8B-B14F-4D97-AF65-F5344CB8AC3E}">
        <p14:creationId xmlns:p14="http://schemas.microsoft.com/office/powerpoint/2010/main" val="19379373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4B3C1AE5-1421-4F41-8279-DC6F48273102}" type="slidenum">
              <a:rPr lang="en-CA" smtClean="0"/>
              <a:t>9</a:t>
            </a:fld>
            <a:endParaRPr lang="en-CA"/>
          </a:p>
        </p:txBody>
      </p:sp>
    </p:spTree>
    <p:extLst>
      <p:ext uri="{BB962C8B-B14F-4D97-AF65-F5344CB8AC3E}">
        <p14:creationId xmlns:p14="http://schemas.microsoft.com/office/powerpoint/2010/main" val="27289717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711916-9089-47CD-A7A6-CBCE628B652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8483CD76-1F16-4B3B-B27C-B7979E69AFC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F08481C2-922B-438C-8DC9-BE1B89E2EA25}"/>
              </a:ext>
            </a:extLst>
          </p:cNvPr>
          <p:cNvSpPr>
            <a:spLocks noGrp="1"/>
          </p:cNvSpPr>
          <p:nvPr>
            <p:ph type="dt" sz="half" idx="10"/>
          </p:nvPr>
        </p:nvSpPr>
        <p:spPr/>
        <p:txBody>
          <a:bodyPr/>
          <a:lstStyle/>
          <a:p>
            <a:fld id="{A2A05870-26B9-445C-99EF-132223F986AF}" type="datetimeFigureOut">
              <a:rPr lang="en-CA" smtClean="0"/>
              <a:t>2024-02-27</a:t>
            </a:fld>
            <a:endParaRPr lang="en-CA"/>
          </a:p>
        </p:txBody>
      </p:sp>
      <p:sp>
        <p:nvSpPr>
          <p:cNvPr id="5" name="Footer Placeholder 4">
            <a:extLst>
              <a:ext uri="{FF2B5EF4-FFF2-40B4-BE49-F238E27FC236}">
                <a16:creationId xmlns:a16="http://schemas.microsoft.com/office/drawing/2014/main" id="{1532473C-1BEF-4341-9133-67B3C2BADCC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9AACF0CD-F779-4ACB-B423-38BB0E2E17BD}"/>
              </a:ext>
            </a:extLst>
          </p:cNvPr>
          <p:cNvSpPr>
            <a:spLocks noGrp="1"/>
          </p:cNvSpPr>
          <p:nvPr>
            <p:ph type="sldNum" sz="quarter" idx="12"/>
          </p:nvPr>
        </p:nvSpPr>
        <p:spPr/>
        <p:txBody>
          <a:bodyPr/>
          <a:lstStyle/>
          <a:p>
            <a:fld id="{45A15E0B-D996-4E88-85B3-60E6C5EFA699}" type="slidenum">
              <a:rPr lang="en-CA" smtClean="0"/>
              <a:t>‹#›</a:t>
            </a:fld>
            <a:endParaRPr lang="en-CA"/>
          </a:p>
        </p:txBody>
      </p:sp>
    </p:spTree>
    <p:extLst>
      <p:ext uri="{BB962C8B-B14F-4D97-AF65-F5344CB8AC3E}">
        <p14:creationId xmlns:p14="http://schemas.microsoft.com/office/powerpoint/2010/main" val="980147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34AC2-B02E-4C50-9829-F827CE58B313}"/>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8884CB53-72B0-440C-B706-A54DC550320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9FA9AC65-4290-499F-B3AC-6033DB99314B}"/>
              </a:ext>
            </a:extLst>
          </p:cNvPr>
          <p:cNvSpPr>
            <a:spLocks noGrp="1"/>
          </p:cNvSpPr>
          <p:nvPr>
            <p:ph type="dt" sz="half" idx="10"/>
          </p:nvPr>
        </p:nvSpPr>
        <p:spPr/>
        <p:txBody>
          <a:bodyPr/>
          <a:lstStyle/>
          <a:p>
            <a:fld id="{A2A05870-26B9-445C-99EF-132223F986AF}" type="datetimeFigureOut">
              <a:rPr lang="en-CA" smtClean="0"/>
              <a:t>2024-02-27</a:t>
            </a:fld>
            <a:endParaRPr lang="en-CA"/>
          </a:p>
        </p:txBody>
      </p:sp>
      <p:sp>
        <p:nvSpPr>
          <p:cNvPr id="5" name="Footer Placeholder 4">
            <a:extLst>
              <a:ext uri="{FF2B5EF4-FFF2-40B4-BE49-F238E27FC236}">
                <a16:creationId xmlns:a16="http://schemas.microsoft.com/office/drawing/2014/main" id="{718BDC68-A389-4C3E-A58D-C39D72806213}"/>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BE404DC-1430-49F4-8A05-50D1682ADD74}"/>
              </a:ext>
            </a:extLst>
          </p:cNvPr>
          <p:cNvSpPr>
            <a:spLocks noGrp="1"/>
          </p:cNvSpPr>
          <p:nvPr>
            <p:ph type="sldNum" sz="quarter" idx="12"/>
          </p:nvPr>
        </p:nvSpPr>
        <p:spPr/>
        <p:txBody>
          <a:bodyPr/>
          <a:lstStyle/>
          <a:p>
            <a:fld id="{45A15E0B-D996-4E88-85B3-60E6C5EFA699}" type="slidenum">
              <a:rPr lang="en-CA" smtClean="0"/>
              <a:t>‹#›</a:t>
            </a:fld>
            <a:endParaRPr lang="en-CA"/>
          </a:p>
        </p:txBody>
      </p:sp>
    </p:spTree>
    <p:extLst>
      <p:ext uri="{BB962C8B-B14F-4D97-AF65-F5344CB8AC3E}">
        <p14:creationId xmlns:p14="http://schemas.microsoft.com/office/powerpoint/2010/main" val="907892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0DAE4D-8D2B-4519-9213-04493DECFE3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6FF7014F-5090-4F6D-9490-A9959C1CCC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95ED48DA-1409-410F-AE79-EF536E35E0B6}"/>
              </a:ext>
            </a:extLst>
          </p:cNvPr>
          <p:cNvSpPr>
            <a:spLocks noGrp="1"/>
          </p:cNvSpPr>
          <p:nvPr>
            <p:ph type="dt" sz="half" idx="10"/>
          </p:nvPr>
        </p:nvSpPr>
        <p:spPr/>
        <p:txBody>
          <a:bodyPr/>
          <a:lstStyle/>
          <a:p>
            <a:fld id="{A2A05870-26B9-445C-99EF-132223F986AF}" type="datetimeFigureOut">
              <a:rPr lang="en-CA" smtClean="0"/>
              <a:t>2024-02-27</a:t>
            </a:fld>
            <a:endParaRPr lang="en-CA"/>
          </a:p>
        </p:txBody>
      </p:sp>
      <p:sp>
        <p:nvSpPr>
          <p:cNvPr id="5" name="Footer Placeholder 4">
            <a:extLst>
              <a:ext uri="{FF2B5EF4-FFF2-40B4-BE49-F238E27FC236}">
                <a16:creationId xmlns:a16="http://schemas.microsoft.com/office/drawing/2014/main" id="{DAF8E3A8-4B68-4736-BE1B-A43616EC024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B5ACDB33-8D22-4ED5-B8E6-345F69F3111B}"/>
              </a:ext>
            </a:extLst>
          </p:cNvPr>
          <p:cNvSpPr>
            <a:spLocks noGrp="1"/>
          </p:cNvSpPr>
          <p:nvPr>
            <p:ph type="sldNum" sz="quarter" idx="12"/>
          </p:nvPr>
        </p:nvSpPr>
        <p:spPr/>
        <p:txBody>
          <a:bodyPr/>
          <a:lstStyle/>
          <a:p>
            <a:fld id="{45A15E0B-D996-4E88-85B3-60E6C5EFA699}" type="slidenum">
              <a:rPr lang="en-CA" smtClean="0"/>
              <a:t>‹#›</a:t>
            </a:fld>
            <a:endParaRPr lang="en-CA"/>
          </a:p>
        </p:txBody>
      </p:sp>
    </p:spTree>
    <p:extLst>
      <p:ext uri="{BB962C8B-B14F-4D97-AF65-F5344CB8AC3E}">
        <p14:creationId xmlns:p14="http://schemas.microsoft.com/office/powerpoint/2010/main" val="820132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BE2A6-09F3-46E3-B400-F297E389839B}"/>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87128FDC-72B3-4CC4-A4CE-5E315A26700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33AE81F8-1334-4037-8C98-0B2C677A4D5D}"/>
              </a:ext>
            </a:extLst>
          </p:cNvPr>
          <p:cNvSpPr>
            <a:spLocks noGrp="1"/>
          </p:cNvSpPr>
          <p:nvPr>
            <p:ph type="dt" sz="half" idx="10"/>
          </p:nvPr>
        </p:nvSpPr>
        <p:spPr/>
        <p:txBody>
          <a:bodyPr/>
          <a:lstStyle/>
          <a:p>
            <a:fld id="{A2A05870-26B9-445C-99EF-132223F986AF}" type="datetimeFigureOut">
              <a:rPr lang="en-CA" smtClean="0"/>
              <a:t>2024-02-27</a:t>
            </a:fld>
            <a:endParaRPr lang="en-CA"/>
          </a:p>
        </p:txBody>
      </p:sp>
      <p:sp>
        <p:nvSpPr>
          <p:cNvPr id="5" name="Footer Placeholder 4">
            <a:extLst>
              <a:ext uri="{FF2B5EF4-FFF2-40B4-BE49-F238E27FC236}">
                <a16:creationId xmlns:a16="http://schemas.microsoft.com/office/drawing/2014/main" id="{4F973B74-24F0-4571-A128-CE2C1EE95E54}"/>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8EA7111-7711-46D7-A588-511B6C98D80F}"/>
              </a:ext>
            </a:extLst>
          </p:cNvPr>
          <p:cNvSpPr>
            <a:spLocks noGrp="1"/>
          </p:cNvSpPr>
          <p:nvPr>
            <p:ph type="sldNum" sz="quarter" idx="12"/>
          </p:nvPr>
        </p:nvSpPr>
        <p:spPr/>
        <p:txBody>
          <a:bodyPr/>
          <a:lstStyle/>
          <a:p>
            <a:fld id="{45A15E0B-D996-4E88-85B3-60E6C5EFA699}" type="slidenum">
              <a:rPr lang="en-CA" smtClean="0"/>
              <a:t>‹#›</a:t>
            </a:fld>
            <a:endParaRPr lang="en-CA"/>
          </a:p>
        </p:txBody>
      </p:sp>
    </p:spTree>
    <p:extLst>
      <p:ext uri="{BB962C8B-B14F-4D97-AF65-F5344CB8AC3E}">
        <p14:creationId xmlns:p14="http://schemas.microsoft.com/office/powerpoint/2010/main" val="2594593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F71FB-ADB4-42AD-A317-73D2B52E742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2BB718B9-90E4-42FE-A92A-B2FAF89CF90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1DC8AB7-063F-4224-A622-FAEF332DDF50}"/>
              </a:ext>
            </a:extLst>
          </p:cNvPr>
          <p:cNvSpPr>
            <a:spLocks noGrp="1"/>
          </p:cNvSpPr>
          <p:nvPr>
            <p:ph type="dt" sz="half" idx="10"/>
          </p:nvPr>
        </p:nvSpPr>
        <p:spPr/>
        <p:txBody>
          <a:bodyPr/>
          <a:lstStyle/>
          <a:p>
            <a:fld id="{A2A05870-26B9-445C-99EF-132223F986AF}" type="datetimeFigureOut">
              <a:rPr lang="en-CA" smtClean="0"/>
              <a:t>2024-02-27</a:t>
            </a:fld>
            <a:endParaRPr lang="en-CA"/>
          </a:p>
        </p:txBody>
      </p:sp>
      <p:sp>
        <p:nvSpPr>
          <p:cNvPr id="5" name="Footer Placeholder 4">
            <a:extLst>
              <a:ext uri="{FF2B5EF4-FFF2-40B4-BE49-F238E27FC236}">
                <a16:creationId xmlns:a16="http://schemas.microsoft.com/office/drawing/2014/main" id="{813CEEC1-3827-4510-BFB3-B15ED780AEE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22DCACA-24E7-4CC2-ABB3-F0AA6D9CBCF7}"/>
              </a:ext>
            </a:extLst>
          </p:cNvPr>
          <p:cNvSpPr>
            <a:spLocks noGrp="1"/>
          </p:cNvSpPr>
          <p:nvPr>
            <p:ph type="sldNum" sz="quarter" idx="12"/>
          </p:nvPr>
        </p:nvSpPr>
        <p:spPr/>
        <p:txBody>
          <a:bodyPr/>
          <a:lstStyle/>
          <a:p>
            <a:fld id="{45A15E0B-D996-4E88-85B3-60E6C5EFA699}" type="slidenum">
              <a:rPr lang="en-CA" smtClean="0"/>
              <a:t>‹#›</a:t>
            </a:fld>
            <a:endParaRPr lang="en-CA"/>
          </a:p>
        </p:txBody>
      </p:sp>
    </p:spTree>
    <p:extLst>
      <p:ext uri="{BB962C8B-B14F-4D97-AF65-F5344CB8AC3E}">
        <p14:creationId xmlns:p14="http://schemas.microsoft.com/office/powerpoint/2010/main" val="427545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E5C63-CA32-45E5-A643-92B1F92AA4B0}"/>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4C850308-B080-40DF-92C9-D517D637AA1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EB2A5645-33EA-483E-A67F-DD07B1BAE02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8245106F-4E26-460F-BE6C-6AA95785B525}"/>
              </a:ext>
            </a:extLst>
          </p:cNvPr>
          <p:cNvSpPr>
            <a:spLocks noGrp="1"/>
          </p:cNvSpPr>
          <p:nvPr>
            <p:ph type="dt" sz="half" idx="10"/>
          </p:nvPr>
        </p:nvSpPr>
        <p:spPr/>
        <p:txBody>
          <a:bodyPr/>
          <a:lstStyle/>
          <a:p>
            <a:fld id="{A2A05870-26B9-445C-99EF-132223F986AF}" type="datetimeFigureOut">
              <a:rPr lang="en-CA" smtClean="0"/>
              <a:t>2024-02-27</a:t>
            </a:fld>
            <a:endParaRPr lang="en-CA"/>
          </a:p>
        </p:txBody>
      </p:sp>
      <p:sp>
        <p:nvSpPr>
          <p:cNvPr id="6" name="Footer Placeholder 5">
            <a:extLst>
              <a:ext uri="{FF2B5EF4-FFF2-40B4-BE49-F238E27FC236}">
                <a16:creationId xmlns:a16="http://schemas.microsoft.com/office/drawing/2014/main" id="{04E86BEF-B559-474D-98D2-DAC37E1BD767}"/>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658D82D2-8B43-4D95-A961-8372FB82AC4D}"/>
              </a:ext>
            </a:extLst>
          </p:cNvPr>
          <p:cNvSpPr>
            <a:spLocks noGrp="1"/>
          </p:cNvSpPr>
          <p:nvPr>
            <p:ph type="sldNum" sz="quarter" idx="12"/>
          </p:nvPr>
        </p:nvSpPr>
        <p:spPr/>
        <p:txBody>
          <a:bodyPr/>
          <a:lstStyle/>
          <a:p>
            <a:fld id="{45A15E0B-D996-4E88-85B3-60E6C5EFA699}" type="slidenum">
              <a:rPr lang="en-CA" smtClean="0"/>
              <a:t>‹#›</a:t>
            </a:fld>
            <a:endParaRPr lang="en-CA"/>
          </a:p>
        </p:txBody>
      </p:sp>
    </p:spTree>
    <p:extLst>
      <p:ext uri="{BB962C8B-B14F-4D97-AF65-F5344CB8AC3E}">
        <p14:creationId xmlns:p14="http://schemas.microsoft.com/office/powerpoint/2010/main" val="299927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ABB37-5E71-45D4-B7CE-F10C0159DA34}"/>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E356C4ED-9ABA-49B8-9443-2B2348DA9D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1DB6E59-DDAA-418F-BC39-9D1B5C2F34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999DCB02-41C5-4CAE-92AF-D31930BE90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CF01C41-3F29-4CF1-9945-27E9B65CF42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B29B9F9C-7178-49FB-9399-06D5013AC069}"/>
              </a:ext>
            </a:extLst>
          </p:cNvPr>
          <p:cNvSpPr>
            <a:spLocks noGrp="1"/>
          </p:cNvSpPr>
          <p:nvPr>
            <p:ph type="dt" sz="half" idx="10"/>
          </p:nvPr>
        </p:nvSpPr>
        <p:spPr/>
        <p:txBody>
          <a:bodyPr/>
          <a:lstStyle/>
          <a:p>
            <a:fld id="{A2A05870-26B9-445C-99EF-132223F986AF}" type="datetimeFigureOut">
              <a:rPr lang="en-CA" smtClean="0"/>
              <a:t>2024-02-27</a:t>
            </a:fld>
            <a:endParaRPr lang="en-CA"/>
          </a:p>
        </p:txBody>
      </p:sp>
      <p:sp>
        <p:nvSpPr>
          <p:cNvPr id="8" name="Footer Placeholder 7">
            <a:extLst>
              <a:ext uri="{FF2B5EF4-FFF2-40B4-BE49-F238E27FC236}">
                <a16:creationId xmlns:a16="http://schemas.microsoft.com/office/drawing/2014/main" id="{EAFC8F91-DE4A-4031-8F28-45D73D2B55A9}"/>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9CAF7B06-D8CA-4DC0-BCE0-376C5C9E61AA}"/>
              </a:ext>
            </a:extLst>
          </p:cNvPr>
          <p:cNvSpPr>
            <a:spLocks noGrp="1"/>
          </p:cNvSpPr>
          <p:nvPr>
            <p:ph type="sldNum" sz="quarter" idx="12"/>
          </p:nvPr>
        </p:nvSpPr>
        <p:spPr/>
        <p:txBody>
          <a:bodyPr/>
          <a:lstStyle/>
          <a:p>
            <a:fld id="{45A15E0B-D996-4E88-85B3-60E6C5EFA699}" type="slidenum">
              <a:rPr lang="en-CA" smtClean="0"/>
              <a:t>‹#›</a:t>
            </a:fld>
            <a:endParaRPr lang="en-CA"/>
          </a:p>
        </p:txBody>
      </p:sp>
    </p:spTree>
    <p:extLst>
      <p:ext uri="{BB962C8B-B14F-4D97-AF65-F5344CB8AC3E}">
        <p14:creationId xmlns:p14="http://schemas.microsoft.com/office/powerpoint/2010/main" val="1409103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432B6F-1165-4E8E-8B08-C20C974CD2F5}"/>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D0C967B0-252F-434B-B5B8-F32E1CD27818}"/>
              </a:ext>
            </a:extLst>
          </p:cNvPr>
          <p:cNvSpPr>
            <a:spLocks noGrp="1"/>
          </p:cNvSpPr>
          <p:nvPr>
            <p:ph type="dt" sz="half" idx="10"/>
          </p:nvPr>
        </p:nvSpPr>
        <p:spPr/>
        <p:txBody>
          <a:bodyPr/>
          <a:lstStyle/>
          <a:p>
            <a:fld id="{A2A05870-26B9-445C-99EF-132223F986AF}" type="datetimeFigureOut">
              <a:rPr lang="en-CA" smtClean="0"/>
              <a:t>2024-02-27</a:t>
            </a:fld>
            <a:endParaRPr lang="en-CA"/>
          </a:p>
        </p:txBody>
      </p:sp>
      <p:sp>
        <p:nvSpPr>
          <p:cNvPr id="4" name="Footer Placeholder 3">
            <a:extLst>
              <a:ext uri="{FF2B5EF4-FFF2-40B4-BE49-F238E27FC236}">
                <a16:creationId xmlns:a16="http://schemas.microsoft.com/office/drawing/2014/main" id="{9D385BEA-2A6B-44A9-B945-7C4755E903DD}"/>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DAA9701B-9723-434C-AD9C-CEE7931C7116}"/>
              </a:ext>
            </a:extLst>
          </p:cNvPr>
          <p:cNvSpPr>
            <a:spLocks noGrp="1"/>
          </p:cNvSpPr>
          <p:nvPr>
            <p:ph type="sldNum" sz="quarter" idx="12"/>
          </p:nvPr>
        </p:nvSpPr>
        <p:spPr/>
        <p:txBody>
          <a:bodyPr/>
          <a:lstStyle/>
          <a:p>
            <a:fld id="{45A15E0B-D996-4E88-85B3-60E6C5EFA699}" type="slidenum">
              <a:rPr lang="en-CA" smtClean="0"/>
              <a:t>‹#›</a:t>
            </a:fld>
            <a:endParaRPr lang="en-CA"/>
          </a:p>
        </p:txBody>
      </p:sp>
    </p:spTree>
    <p:extLst>
      <p:ext uri="{BB962C8B-B14F-4D97-AF65-F5344CB8AC3E}">
        <p14:creationId xmlns:p14="http://schemas.microsoft.com/office/powerpoint/2010/main" val="3991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7FC52F6-A242-47EA-86DC-BDCCA3881DC0}"/>
              </a:ext>
            </a:extLst>
          </p:cNvPr>
          <p:cNvSpPr>
            <a:spLocks noGrp="1"/>
          </p:cNvSpPr>
          <p:nvPr>
            <p:ph type="dt" sz="half" idx="10"/>
          </p:nvPr>
        </p:nvSpPr>
        <p:spPr/>
        <p:txBody>
          <a:bodyPr/>
          <a:lstStyle/>
          <a:p>
            <a:fld id="{A2A05870-26B9-445C-99EF-132223F986AF}" type="datetimeFigureOut">
              <a:rPr lang="en-CA" smtClean="0"/>
              <a:t>2024-02-27</a:t>
            </a:fld>
            <a:endParaRPr lang="en-CA"/>
          </a:p>
        </p:txBody>
      </p:sp>
      <p:sp>
        <p:nvSpPr>
          <p:cNvPr id="3" name="Footer Placeholder 2">
            <a:extLst>
              <a:ext uri="{FF2B5EF4-FFF2-40B4-BE49-F238E27FC236}">
                <a16:creationId xmlns:a16="http://schemas.microsoft.com/office/drawing/2014/main" id="{D6F698B4-AC08-4042-95DA-FA85F5D1BC49}"/>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E9316A4C-F475-4F14-A899-D6EC33C56282}"/>
              </a:ext>
            </a:extLst>
          </p:cNvPr>
          <p:cNvSpPr>
            <a:spLocks noGrp="1"/>
          </p:cNvSpPr>
          <p:nvPr>
            <p:ph type="sldNum" sz="quarter" idx="12"/>
          </p:nvPr>
        </p:nvSpPr>
        <p:spPr/>
        <p:txBody>
          <a:bodyPr/>
          <a:lstStyle/>
          <a:p>
            <a:fld id="{45A15E0B-D996-4E88-85B3-60E6C5EFA699}" type="slidenum">
              <a:rPr lang="en-CA" smtClean="0"/>
              <a:t>‹#›</a:t>
            </a:fld>
            <a:endParaRPr lang="en-CA"/>
          </a:p>
        </p:txBody>
      </p:sp>
    </p:spTree>
    <p:extLst>
      <p:ext uri="{BB962C8B-B14F-4D97-AF65-F5344CB8AC3E}">
        <p14:creationId xmlns:p14="http://schemas.microsoft.com/office/powerpoint/2010/main" val="587471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F53A2-476B-4674-A589-B33294881D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5C25B36D-EB7D-4FED-A035-27608E375F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B1C98ED6-9FD7-422A-BA5A-83284DAA07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0FC7B0-E895-48E9-8C11-042532246CC0}"/>
              </a:ext>
            </a:extLst>
          </p:cNvPr>
          <p:cNvSpPr>
            <a:spLocks noGrp="1"/>
          </p:cNvSpPr>
          <p:nvPr>
            <p:ph type="dt" sz="half" idx="10"/>
          </p:nvPr>
        </p:nvSpPr>
        <p:spPr/>
        <p:txBody>
          <a:bodyPr/>
          <a:lstStyle/>
          <a:p>
            <a:fld id="{A2A05870-26B9-445C-99EF-132223F986AF}" type="datetimeFigureOut">
              <a:rPr lang="en-CA" smtClean="0"/>
              <a:t>2024-02-27</a:t>
            </a:fld>
            <a:endParaRPr lang="en-CA"/>
          </a:p>
        </p:txBody>
      </p:sp>
      <p:sp>
        <p:nvSpPr>
          <p:cNvPr id="6" name="Footer Placeholder 5">
            <a:extLst>
              <a:ext uri="{FF2B5EF4-FFF2-40B4-BE49-F238E27FC236}">
                <a16:creationId xmlns:a16="http://schemas.microsoft.com/office/drawing/2014/main" id="{88C87DFA-BA26-4B7F-BD86-9C353AA0A8A6}"/>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A5D09BD1-CE98-4259-B4AA-2707C7F98E3C}"/>
              </a:ext>
            </a:extLst>
          </p:cNvPr>
          <p:cNvSpPr>
            <a:spLocks noGrp="1"/>
          </p:cNvSpPr>
          <p:nvPr>
            <p:ph type="sldNum" sz="quarter" idx="12"/>
          </p:nvPr>
        </p:nvSpPr>
        <p:spPr/>
        <p:txBody>
          <a:bodyPr/>
          <a:lstStyle/>
          <a:p>
            <a:fld id="{45A15E0B-D996-4E88-85B3-60E6C5EFA699}" type="slidenum">
              <a:rPr lang="en-CA" smtClean="0"/>
              <a:t>‹#›</a:t>
            </a:fld>
            <a:endParaRPr lang="en-CA"/>
          </a:p>
        </p:txBody>
      </p:sp>
    </p:spTree>
    <p:extLst>
      <p:ext uri="{BB962C8B-B14F-4D97-AF65-F5344CB8AC3E}">
        <p14:creationId xmlns:p14="http://schemas.microsoft.com/office/powerpoint/2010/main" val="33981452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3031B-5EDE-45E6-AB85-F4A746E033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6A1FBFAD-4AB5-45D5-AB09-CCF452EF8C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7FA0EFCA-7A1E-4609-9AA0-9A5C25C16A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9291B10-3AA9-40F6-9E08-041098E13B57}"/>
              </a:ext>
            </a:extLst>
          </p:cNvPr>
          <p:cNvSpPr>
            <a:spLocks noGrp="1"/>
          </p:cNvSpPr>
          <p:nvPr>
            <p:ph type="dt" sz="half" idx="10"/>
          </p:nvPr>
        </p:nvSpPr>
        <p:spPr/>
        <p:txBody>
          <a:bodyPr/>
          <a:lstStyle/>
          <a:p>
            <a:fld id="{A2A05870-26B9-445C-99EF-132223F986AF}" type="datetimeFigureOut">
              <a:rPr lang="en-CA" smtClean="0"/>
              <a:t>2024-02-27</a:t>
            </a:fld>
            <a:endParaRPr lang="en-CA"/>
          </a:p>
        </p:txBody>
      </p:sp>
      <p:sp>
        <p:nvSpPr>
          <p:cNvPr id="6" name="Footer Placeholder 5">
            <a:extLst>
              <a:ext uri="{FF2B5EF4-FFF2-40B4-BE49-F238E27FC236}">
                <a16:creationId xmlns:a16="http://schemas.microsoft.com/office/drawing/2014/main" id="{85E1579D-890F-418F-AE60-EB1D13495D94}"/>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FC05674A-59B3-4F4D-A3DD-E55A17D16353}"/>
              </a:ext>
            </a:extLst>
          </p:cNvPr>
          <p:cNvSpPr>
            <a:spLocks noGrp="1"/>
          </p:cNvSpPr>
          <p:nvPr>
            <p:ph type="sldNum" sz="quarter" idx="12"/>
          </p:nvPr>
        </p:nvSpPr>
        <p:spPr/>
        <p:txBody>
          <a:bodyPr/>
          <a:lstStyle/>
          <a:p>
            <a:fld id="{45A15E0B-D996-4E88-85B3-60E6C5EFA699}" type="slidenum">
              <a:rPr lang="en-CA" smtClean="0"/>
              <a:t>‹#›</a:t>
            </a:fld>
            <a:endParaRPr lang="en-CA"/>
          </a:p>
        </p:txBody>
      </p:sp>
    </p:spTree>
    <p:extLst>
      <p:ext uri="{BB962C8B-B14F-4D97-AF65-F5344CB8AC3E}">
        <p14:creationId xmlns:p14="http://schemas.microsoft.com/office/powerpoint/2010/main" val="3623397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E76077-2532-4019-A05F-59E8383C01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FFE5CA56-5C9D-4E64-8B62-5710D60C4C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A41EEF7-A2E0-4C67-A42D-9F879E9FDD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A05870-26B9-445C-99EF-132223F986AF}" type="datetimeFigureOut">
              <a:rPr lang="en-CA" smtClean="0"/>
              <a:t>2024-02-27</a:t>
            </a:fld>
            <a:endParaRPr lang="en-CA"/>
          </a:p>
        </p:txBody>
      </p:sp>
      <p:sp>
        <p:nvSpPr>
          <p:cNvPr id="5" name="Footer Placeholder 4">
            <a:extLst>
              <a:ext uri="{FF2B5EF4-FFF2-40B4-BE49-F238E27FC236}">
                <a16:creationId xmlns:a16="http://schemas.microsoft.com/office/drawing/2014/main" id="{D01C01E4-1155-4B5B-9DBB-6E0AA2D1EF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8FEA9E70-7786-47D7-B752-F6FEDAA941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A15E0B-D996-4E88-85B3-60E6C5EFA699}" type="slidenum">
              <a:rPr lang="en-CA" smtClean="0"/>
              <a:t>‹#›</a:t>
            </a:fld>
            <a:endParaRPr lang="en-CA"/>
          </a:p>
        </p:txBody>
      </p:sp>
    </p:spTree>
    <p:extLst>
      <p:ext uri="{BB962C8B-B14F-4D97-AF65-F5344CB8AC3E}">
        <p14:creationId xmlns:p14="http://schemas.microsoft.com/office/powerpoint/2010/main" val="7081525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75.bin"/><Relationship Id="rId13" Type="http://schemas.openxmlformats.org/officeDocument/2006/relationships/image" Target="../media/image81.wmf"/><Relationship Id="rId3" Type="http://schemas.openxmlformats.org/officeDocument/2006/relationships/oleObject" Target="../embeddings/oleObject73.bin"/><Relationship Id="rId7" Type="http://schemas.openxmlformats.org/officeDocument/2006/relationships/image" Target="../media/image78.wmf"/><Relationship Id="rId12" Type="http://schemas.openxmlformats.org/officeDocument/2006/relationships/oleObject" Target="../embeddings/oleObject77.bin"/><Relationship Id="rId17" Type="http://schemas.openxmlformats.org/officeDocument/2006/relationships/image" Target="../media/image83.wmf"/><Relationship Id="rId2" Type="http://schemas.openxmlformats.org/officeDocument/2006/relationships/notesSlide" Target="../notesSlides/notesSlide10.xml"/><Relationship Id="rId16" Type="http://schemas.openxmlformats.org/officeDocument/2006/relationships/oleObject" Target="../embeddings/oleObject79.bin"/><Relationship Id="rId1" Type="http://schemas.openxmlformats.org/officeDocument/2006/relationships/slideLayout" Target="../slideLayouts/slideLayout2.xml"/><Relationship Id="rId6" Type="http://schemas.openxmlformats.org/officeDocument/2006/relationships/oleObject" Target="../embeddings/oleObject74.bin"/><Relationship Id="rId11" Type="http://schemas.openxmlformats.org/officeDocument/2006/relationships/image" Target="../media/image80.wmf"/><Relationship Id="rId5" Type="http://schemas.openxmlformats.org/officeDocument/2006/relationships/image" Target="../media/image55.png"/><Relationship Id="rId15" Type="http://schemas.openxmlformats.org/officeDocument/2006/relationships/image" Target="../media/image82.wmf"/><Relationship Id="rId10" Type="http://schemas.openxmlformats.org/officeDocument/2006/relationships/oleObject" Target="../embeddings/oleObject76.bin"/><Relationship Id="rId4" Type="http://schemas.openxmlformats.org/officeDocument/2006/relationships/image" Target="../media/image77.wmf"/><Relationship Id="rId9" Type="http://schemas.openxmlformats.org/officeDocument/2006/relationships/image" Target="../media/image79.wmf"/><Relationship Id="rId14" Type="http://schemas.openxmlformats.org/officeDocument/2006/relationships/oleObject" Target="../embeddings/oleObject78.bin"/></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3.bin"/><Relationship Id="rId13" Type="http://schemas.openxmlformats.org/officeDocument/2006/relationships/image" Target="../media/image6.wmf"/><Relationship Id="rId3" Type="http://schemas.openxmlformats.org/officeDocument/2006/relationships/image" Target="../media/image1.jpeg"/><Relationship Id="rId7" Type="http://schemas.openxmlformats.org/officeDocument/2006/relationships/image" Target="../media/image3.wmf"/><Relationship Id="rId12" Type="http://schemas.openxmlformats.org/officeDocument/2006/relationships/oleObject" Target="../embeddings/oleObject5.bin"/><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oleObject" Target="../embeddings/oleObject2.bin"/><Relationship Id="rId11" Type="http://schemas.openxmlformats.org/officeDocument/2006/relationships/image" Target="../media/image5.wmf"/><Relationship Id="rId5" Type="http://schemas.openxmlformats.org/officeDocument/2006/relationships/image" Target="../media/image2.wmf"/><Relationship Id="rId15" Type="http://schemas.openxmlformats.org/officeDocument/2006/relationships/image" Target="../media/image7.wmf"/><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4.wmf"/><Relationship Id="rId14" Type="http://schemas.openxmlformats.org/officeDocument/2006/relationships/oleObject" Target="../embeddings/oleObject6.bin"/></Relationships>
</file>

<file path=ppt/slides/_rels/slide3.xml.rels><?xml version="1.0" encoding="UTF-8" standalone="yes"?>
<Relationships xmlns="http://schemas.openxmlformats.org/package/2006/relationships"><Relationship Id="rId13" Type="http://schemas.openxmlformats.org/officeDocument/2006/relationships/image" Target="../media/image13.wmf"/><Relationship Id="rId18" Type="http://schemas.openxmlformats.org/officeDocument/2006/relationships/image" Target="../media/image16.png"/><Relationship Id="rId26" Type="http://schemas.openxmlformats.org/officeDocument/2006/relationships/image" Target="../media/image20.wmf"/><Relationship Id="rId39" Type="http://schemas.openxmlformats.org/officeDocument/2006/relationships/oleObject" Target="../embeddings/oleObject24.bin"/><Relationship Id="rId21" Type="http://schemas.openxmlformats.org/officeDocument/2006/relationships/oleObject" Target="../embeddings/oleObject15.bin"/><Relationship Id="rId34" Type="http://schemas.openxmlformats.org/officeDocument/2006/relationships/image" Target="../media/image24.wmf"/><Relationship Id="rId42" Type="http://schemas.openxmlformats.org/officeDocument/2006/relationships/image" Target="../media/image28.wmf"/><Relationship Id="rId47" Type="http://schemas.openxmlformats.org/officeDocument/2006/relationships/oleObject" Target="../embeddings/oleObject28.bin"/><Relationship Id="rId50" Type="http://schemas.openxmlformats.org/officeDocument/2006/relationships/image" Target="../media/image32.wmf"/><Relationship Id="rId7" Type="http://schemas.openxmlformats.org/officeDocument/2006/relationships/oleObject" Target="../embeddings/oleObject9.bin"/><Relationship Id="rId2" Type="http://schemas.openxmlformats.org/officeDocument/2006/relationships/notesSlide" Target="../notesSlides/notesSlide3.xml"/><Relationship Id="rId16" Type="http://schemas.openxmlformats.org/officeDocument/2006/relationships/oleObject" Target="../embeddings/oleObject13.bin"/><Relationship Id="rId29" Type="http://schemas.openxmlformats.org/officeDocument/2006/relationships/oleObject" Target="../embeddings/oleObject19.bin"/><Relationship Id="rId11" Type="http://schemas.openxmlformats.org/officeDocument/2006/relationships/image" Target="../media/image12.png"/><Relationship Id="rId24" Type="http://schemas.openxmlformats.org/officeDocument/2006/relationships/image" Target="../media/image19.wmf"/><Relationship Id="rId32" Type="http://schemas.openxmlformats.org/officeDocument/2006/relationships/image" Target="../media/image23.wmf"/><Relationship Id="rId37" Type="http://schemas.openxmlformats.org/officeDocument/2006/relationships/oleObject" Target="../embeddings/oleObject23.bin"/><Relationship Id="rId40" Type="http://schemas.openxmlformats.org/officeDocument/2006/relationships/image" Target="../media/image27.wmf"/><Relationship Id="rId45" Type="http://schemas.openxmlformats.org/officeDocument/2006/relationships/oleObject" Target="../embeddings/oleObject27.bin"/><Relationship Id="rId5" Type="http://schemas.openxmlformats.org/officeDocument/2006/relationships/oleObject" Target="../embeddings/oleObject8.bin"/><Relationship Id="rId15" Type="http://schemas.openxmlformats.org/officeDocument/2006/relationships/image" Target="../media/image14.wmf"/><Relationship Id="rId23" Type="http://schemas.openxmlformats.org/officeDocument/2006/relationships/oleObject" Target="../embeddings/oleObject16.bin"/><Relationship Id="rId28" Type="http://schemas.openxmlformats.org/officeDocument/2006/relationships/image" Target="../media/image21.wmf"/><Relationship Id="rId36" Type="http://schemas.openxmlformats.org/officeDocument/2006/relationships/image" Target="../media/image25.wmf"/><Relationship Id="rId49" Type="http://schemas.openxmlformats.org/officeDocument/2006/relationships/oleObject" Target="../embeddings/oleObject29.bin"/><Relationship Id="rId10" Type="http://schemas.openxmlformats.org/officeDocument/2006/relationships/image" Target="../media/image11.wmf"/><Relationship Id="rId19" Type="http://schemas.openxmlformats.org/officeDocument/2006/relationships/oleObject" Target="../embeddings/oleObject14.bin"/><Relationship Id="rId31" Type="http://schemas.openxmlformats.org/officeDocument/2006/relationships/oleObject" Target="../embeddings/oleObject20.bin"/><Relationship Id="rId44" Type="http://schemas.openxmlformats.org/officeDocument/2006/relationships/image" Target="../media/image29.wmf"/><Relationship Id="rId52" Type="http://schemas.openxmlformats.org/officeDocument/2006/relationships/image" Target="../media/image33.wmf"/><Relationship Id="rId4" Type="http://schemas.openxmlformats.org/officeDocument/2006/relationships/image" Target="../media/image8.wmf"/><Relationship Id="rId9" Type="http://schemas.openxmlformats.org/officeDocument/2006/relationships/oleObject" Target="../embeddings/oleObject10.bin"/><Relationship Id="rId14" Type="http://schemas.openxmlformats.org/officeDocument/2006/relationships/oleObject" Target="../embeddings/oleObject12.bin"/><Relationship Id="rId22" Type="http://schemas.openxmlformats.org/officeDocument/2006/relationships/image" Target="../media/image18.wmf"/><Relationship Id="rId27" Type="http://schemas.openxmlformats.org/officeDocument/2006/relationships/oleObject" Target="../embeddings/oleObject18.bin"/><Relationship Id="rId30" Type="http://schemas.openxmlformats.org/officeDocument/2006/relationships/image" Target="../media/image22.wmf"/><Relationship Id="rId35" Type="http://schemas.openxmlformats.org/officeDocument/2006/relationships/oleObject" Target="../embeddings/oleObject22.bin"/><Relationship Id="rId43" Type="http://schemas.openxmlformats.org/officeDocument/2006/relationships/oleObject" Target="../embeddings/oleObject26.bin"/><Relationship Id="rId48" Type="http://schemas.openxmlformats.org/officeDocument/2006/relationships/image" Target="../media/image31.wmf"/><Relationship Id="rId8" Type="http://schemas.openxmlformats.org/officeDocument/2006/relationships/image" Target="../media/image10.wmf"/><Relationship Id="rId51" Type="http://schemas.openxmlformats.org/officeDocument/2006/relationships/oleObject" Target="../embeddings/oleObject30.bin"/><Relationship Id="rId3" Type="http://schemas.openxmlformats.org/officeDocument/2006/relationships/oleObject" Target="../embeddings/oleObject7.bin"/><Relationship Id="rId12" Type="http://schemas.openxmlformats.org/officeDocument/2006/relationships/oleObject" Target="../embeddings/oleObject11.bin"/><Relationship Id="rId17" Type="http://schemas.openxmlformats.org/officeDocument/2006/relationships/image" Target="../media/image15.wmf"/><Relationship Id="rId25" Type="http://schemas.openxmlformats.org/officeDocument/2006/relationships/oleObject" Target="../embeddings/oleObject17.bin"/><Relationship Id="rId33" Type="http://schemas.openxmlformats.org/officeDocument/2006/relationships/oleObject" Target="../embeddings/oleObject21.bin"/><Relationship Id="rId38" Type="http://schemas.openxmlformats.org/officeDocument/2006/relationships/image" Target="../media/image26.wmf"/><Relationship Id="rId46" Type="http://schemas.openxmlformats.org/officeDocument/2006/relationships/image" Target="../media/image30.wmf"/><Relationship Id="rId20" Type="http://schemas.openxmlformats.org/officeDocument/2006/relationships/image" Target="../media/image17.wmf"/><Relationship Id="rId41" Type="http://schemas.openxmlformats.org/officeDocument/2006/relationships/oleObject" Target="../embeddings/oleObject25.bin"/><Relationship Id="rId1" Type="http://schemas.openxmlformats.org/officeDocument/2006/relationships/slideLayout" Target="../slideLayouts/slideLayout2.xml"/><Relationship Id="rId6" Type="http://schemas.openxmlformats.org/officeDocument/2006/relationships/image" Target="../media/image9.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33.bin"/><Relationship Id="rId13" Type="http://schemas.openxmlformats.org/officeDocument/2006/relationships/image" Target="../media/image38.wmf"/><Relationship Id="rId18" Type="http://schemas.openxmlformats.org/officeDocument/2006/relationships/oleObject" Target="../embeddings/oleObject38.bin"/><Relationship Id="rId26" Type="http://schemas.openxmlformats.org/officeDocument/2006/relationships/oleObject" Target="../embeddings/oleObject42.bin"/><Relationship Id="rId3" Type="http://schemas.openxmlformats.org/officeDocument/2006/relationships/image" Target="../media/image16.png"/><Relationship Id="rId21" Type="http://schemas.openxmlformats.org/officeDocument/2006/relationships/image" Target="../media/image42.wmf"/><Relationship Id="rId7" Type="http://schemas.openxmlformats.org/officeDocument/2006/relationships/image" Target="../media/image35.wmf"/><Relationship Id="rId12" Type="http://schemas.openxmlformats.org/officeDocument/2006/relationships/oleObject" Target="../embeddings/oleObject35.bin"/><Relationship Id="rId17" Type="http://schemas.openxmlformats.org/officeDocument/2006/relationships/image" Target="../media/image40.wmf"/><Relationship Id="rId25" Type="http://schemas.openxmlformats.org/officeDocument/2006/relationships/image" Target="../media/image44.wmf"/><Relationship Id="rId2" Type="http://schemas.openxmlformats.org/officeDocument/2006/relationships/notesSlide" Target="../notesSlides/notesSlide4.xml"/><Relationship Id="rId16" Type="http://schemas.openxmlformats.org/officeDocument/2006/relationships/oleObject" Target="../embeddings/oleObject37.bin"/><Relationship Id="rId20" Type="http://schemas.openxmlformats.org/officeDocument/2006/relationships/oleObject" Target="../embeddings/oleObject39.bin"/><Relationship Id="rId1" Type="http://schemas.openxmlformats.org/officeDocument/2006/relationships/slideLayout" Target="../slideLayouts/slideLayout2.xml"/><Relationship Id="rId6" Type="http://schemas.openxmlformats.org/officeDocument/2006/relationships/oleObject" Target="../embeddings/oleObject32.bin"/><Relationship Id="rId11" Type="http://schemas.openxmlformats.org/officeDocument/2006/relationships/image" Target="../media/image37.wmf"/><Relationship Id="rId24" Type="http://schemas.openxmlformats.org/officeDocument/2006/relationships/oleObject" Target="../embeddings/oleObject41.bin"/><Relationship Id="rId5" Type="http://schemas.openxmlformats.org/officeDocument/2006/relationships/image" Target="../media/image34.wmf"/><Relationship Id="rId15" Type="http://schemas.openxmlformats.org/officeDocument/2006/relationships/image" Target="../media/image39.wmf"/><Relationship Id="rId23" Type="http://schemas.openxmlformats.org/officeDocument/2006/relationships/image" Target="../media/image43.wmf"/><Relationship Id="rId10" Type="http://schemas.openxmlformats.org/officeDocument/2006/relationships/oleObject" Target="../embeddings/oleObject34.bin"/><Relationship Id="rId19" Type="http://schemas.openxmlformats.org/officeDocument/2006/relationships/image" Target="../media/image41.wmf"/><Relationship Id="rId4" Type="http://schemas.openxmlformats.org/officeDocument/2006/relationships/oleObject" Target="../embeddings/oleObject31.bin"/><Relationship Id="rId9" Type="http://schemas.openxmlformats.org/officeDocument/2006/relationships/image" Target="../media/image36.wmf"/><Relationship Id="rId14" Type="http://schemas.openxmlformats.org/officeDocument/2006/relationships/oleObject" Target="../embeddings/oleObject36.bin"/><Relationship Id="rId22" Type="http://schemas.openxmlformats.org/officeDocument/2006/relationships/oleObject" Target="../embeddings/oleObject40.bin"/><Relationship Id="rId27" Type="http://schemas.openxmlformats.org/officeDocument/2006/relationships/image" Target="../media/image45.wmf"/></Relationships>
</file>

<file path=ppt/slides/_rels/slide5.xml.rels><?xml version="1.0" encoding="UTF-8" standalone="yes"?>
<Relationships xmlns="http://schemas.openxmlformats.org/package/2006/relationships"><Relationship Id="rId8" Type="http://schemas.openxmlformats.org/officeDocument/2006/relationships/image" Target="../media/image48.wmf"/><Relationship Id="rId13" Type="http://schemas.openxmlformats.org/officeDocument/2006/relationships/oleObject" Target="../embeddings/oleObject48.bin"/><Relationship Id="rId18" Type="http://schemas.openxmlformats.org/officeDocument/2006/relationships/image" Target="../media/image53.wmf"/><Relationship Id="rId26" Type="http://schemas.openxmlformats.org/officeDocument/2006/relationships/oleObject" Target="../embeddings/oleObject54.bin"/><Relationship Id="rId3" Type="http://schemas.openxmlformats.org/officeDocument/2006/relationships/oleObject" Target="../embeddings/oleObject43.bin"/><Relationship Id="rId21" Type="http://schemas.openxmlformats.org/officeDocument/2006/relationships/image" Target="../media/image55.png"/><Relationship Id="rId7" Type="http://schemas.openxmlformats.org/officeDocument/2006/relationships/oleObject" Target="../embeddings/oleObject45.bin"/><Relationship Id="rId12" Type="http://schemas.openxmlformats.org/officeDocument/2006/relationships/image" Target="../media/image50.wmf"/><Relationship Id="rId17" Type="http://schemas.openxmlformats.org/officeDocument/2006/relationships/oleObject" Target="../embeddings/oleObject50.bin"/><Relationship Id="rId25" Type="http://schemas.openxmlformats.org/officeDocument/2006/relationships/image" Target="../media/image57.wmf"/><Relationship Id="rId2" Type="http://schemas.openxmlformats.org/officeDocument/2006/relationships/notesSlide" Target="../notesSlides/notesSlide5.xml"/><Relationship Id="rId16" Type="http://schemas.openxmlformats.org/officeDocument/2006/relationships/image" Target="../media/image52.wmf"/><Relationship Id="rId20" Type="http://schemas.openxmlformats.org/officeDocument/2006/relationships/image" Target="../media/image54.wmf"/><Relationship Id="rId29" Type="http://schemas.openxmlformats.org/officeDocument/2006/relationships/image" Target="../media/image59.wmf"/><Relationship Id="rId1" Type="http://schemas.openxmlformats.org/officeDocument/2006/relationships/slideLayout" Target="../slideLayouts/slideLayout2.xml"/><Relationship Id="rId6" Type="http://schemas.openxmlformats.org/officeDocument/2006/relationships/image" Target="../media/image47.wmf"/><Relationship Id="rId11" Type="http://schemas.openxmlformats.org/officeDocument/2006/relationships/oleObject" Target="../embeddings/oleObject47.bin"/><Relationship Id="rId24" Type="http://schemas.openxmlformats.org/officeDocument/2006/relationships/oleObject" Target="../embeddings/oleObject53.bin"/><Relationship Id="rId5" Type="http://schemas.openxmlformats.org/officeDocument/2006/relationships/oleObject" Target="../embeddings/oleObject44.bin"/><Relationship Id="rId15" Type="http://schemas.openxmlformats.org/officeDocument/2006/relationships/oleObject" Target="../embeddings/oleObject49.bin"/><Relationship Id="rId23" Type="http://schemas.openxmlformats.org/officeDocument/2006/relationships/image" Target="../media/image56.wmf"/><Relationship Id="rId28" Type="http://schemas.openxmlformats.org/officeDocument/2006/relationships/oleObject" Target="../embeddings/oleObject55.bin"/><Relationship Id="rId10" Type="http://schemas.openxmlformats.org/officeDocument/2006/relationships/image" Target="../media/image49.wmf"/><Relationship Id="rId19" Type="http://schemas.openxmlformats.org/officeDocument/2006/relationships/oleObject" Target="../embeddings/oleObject51.bin"/><Relationship Id="rId4" Type="http://schemas.openxmlformats.org/officeDocument/2006/relationships/image" Target="../media/image46.wmf"/><Relationship Id="rId9" Type="http://schemas.openxmlformats.org/officeDocument/2006/relationships/oleObject" Target="../embeddings/oleObject46.bin"/><Relationship Id="rId14" Type="http://schemas.openxmlformats.org/officeDocument/2006/relationships/image" Target="../media/image51.wmf"/><Relationship Id="rId22" Type="http://schemas.openxmlformats.org/officeDocument/2006/relationships/oleObject" Target="../embeddings/oleObject52.bin"/><Relationship Id="rId27" Type="http://schemas.openxmlformats.org/officeDocument/2006/relationships/image" Target="../media/image58.w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62.wmf"/><Relationship Id="rId13" Type="http://schemas.openxmlformats.org/officeDocument/2006/relationships/oleObject" Target="../embeddings/oleObject60.bin"/><Relationship Id="rId18" Type="http://schemas.openxmlformats.org/officeDocument/2006/relationships/image" Target="../media/image66.wmf"/><Relationship Id="rId26" Type="http://schemas.openxmlformats.org/officeDocument/2006/relationships/oleObject" Target="../embeddings/oleObject66.bin"/><Relationship Id="rId3" Type="http://schemas.openxmlformats.org/officeDocument/2006/relationships/oleObject" Target="../embeddings/oleObject56.bin"/><Relationship Id="rId21" Type="http://schemas.openxmlformats.org/officeDocument/2006/relationships/image" Target="../media/image67.wmf"/><Relationship Id="rId7" Type="http://schemas.openxmlformats.org/officeDocument/2006/relationships/oleObject" Target="../embeddings/oleObject58.bin"/><Relationship Id="rId12" Type="http://schemas.openxmlformats.org/officeDocument/2006/relationships/image" Target="../media/image71.png"/><Relationship Id="rId17" Type="http://schemas.openxmlformats.org/officeDocument/2006/relationships/oleObject" Target="../embeddings/oleObject62.bin"/><Relationship Id="rId25" Type="http://schemas.openxmlformats.org/officeDocument/2006/relationships/image" Target="../media/image69.wmf"/><Relationship Id="rId2" Type="http://schemas.openxmlformats.org/officeDocument/2006/relationships/notesSlide" Target="../notesSlides/notesSlide7.xml"/><Relationship Id="rId16" Type="http://schemas.openxmlformats.org/officeDocument/2006/relationships/image" Target="../media/image65.wmf"/><Relationship Id="rId20" Type="http://schemas.openxmlformats.org/officeDocument/2006/relationships/oleObject" Target="../embeddings/oleObject63.bin"/><Relationship Id="rId1" Type="http://schemas.openxmlformats.org/officeDocument/2006/relationships/slideLayout" Target="../slideLayouts/slideLayout2.xml"/><Relationship Id="rId6" Type="http://schemas.openxmlformats.org/officeDocument/2006/relationships/image" Target="../media/image61.wmf"/><Relationship Id="rId24" Type="http://schemas.openxmlformats.org/officeDocument/2006/relationships/oleObject" Target="../embeddings/oleObject65.bin"/><Relationship Id="rId5" Type="http://schemas.openxmlformats.org/officeDocument/2006/relationships/oleObject" Target="../embeddings/oleObject57.bin"/><Relationship Id="rId15" Type="http://schemas.openxmlformats.org/officeDocument/2006/relationships/oleObject" Target="../embeddings/oleObject61.bin"/><Relationship Id="rId23" Type="http://schemas.openxmlformats.org/officeDocument/2006/relationships/image" Target="../media/image68.wmf"/><Relationship Id="rId10" Type="http://schemas.openxmlformats.org/officeDocument/2006/relationships/image" Target="../media/image63.wmf"/><Relationship Id="rId19" Type="http://schemas.openxmlformats.org/officeDocument/2006/relationships/image" Target="../media/image16.png"/><Relationship Id="rId4" Type="http://schemas.openxmlformats.org/officeDocument/2006/relationships/image" Target="../media/image60.wmf"/><Relationship Id="rId9" Type="http://schemas.openxmlformats.org/officeDocument/2006/relationships/oleObject" Target="../embeddings/oleObject59.bin"/><Relationship Id="rId14" Type="http://schemas.openxmlformats.org/officeDocument/2006/relationships/image" Target="../media/image64.wmf"/><Relationship Id="rId22" Type="http://schemas.openxmlformats.org/officeDocument/2006/relationships/oleObject" Target="../embeddings/oleObject64.bin"/><Relationship Id="rId27" Type="http://schemas.openxmlformats.org/officeDocument/2006/relationships/image" Target="../media/image70.w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68.bin"/><Relationship Id="rId13" Type="http://schemas.openxmlformats.org/officeDocument/2006/relationships/image" Target="../media/image74.wmf"/><Relationship Id="rId3" Type="http://schemas.openxmlformats.org/officeDocument/2006/relationships/image" Target="../media/image55.png"/><Relationship Id="rId7" Type="http://schemas.openxmlformats.org/officeDocument/2006/relationships/image" Target="../media/image78.png"/><Relationship Id="rId12" Type="http://schemas.openxmlformats.org/officeDocument/2006/relationships/oleObject" Target="../embeddings/oleObject70.bin"/><Relationship Id="rId17" Type="http://schemas.openxmlformats.org/officeDocument/2006/relationships/image" Target="../media/image76.wmf"/><Relationship Id="rId2" Type="http://schemas.openxmlformats.org/officeDocument/2006/relationships/notesSlide" Target="../notesSlides/notesSlide9.xml"/><Relationship Id="rId16" Type="http://schemas.openxmlformats.org/officeDocument/2006/relationships/oleObject" Target="../embeddings/oleObject72.bin"/><Relationship Id="rId1" Type="http://schemas.openxmlformats.org/officeDocument/2006/relationships/slideLayout" Target="../slideLayouts/slideLayout2.xml"/><Relationship Id="rId11" Type="http://schemas.openxmlformats.org/officeDocument/2006/relationships/image" Target="../media/image73.wmf"/><Relationship Id="rId5" Type="http://schemas.openxmlformats.org/officeDocument/2006/relationships/image" Target="../media/image71.wmf"/><Relationship Id="rId15" Type="http://schemas.openxmlformats.org/officeDocument/2006/relationships/image" Target="../media/image75.wmf"/><Relationship Id="rId10" Type="http://schemas.openxmlformats.org/officeDocument/2006/relationships/oleObject" Target="../embeddings/oleObject69.bin"/><Relationship Id="rId4" Type="http://schemas.openxmlformats.org/officeDocument/2006/relationships/oleObject" Target="../embeddings/oleObject67.bin"/><Relationship Id="rId9" Type="http://schemas.openxmlformats.org/officeDocument/2006/relationships/image" Target="../media/image72.wmf"/><Relationship Id="rId14" Type="http://schemas.openxmlformats.org/officeDocument/2006/relationships/oleObject" Target="../embeddings/oleObject7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EF595-608C-4FCB-BBDE-4A3F1EA7E731}"/>
              </a:ext>
            </a:extLst>
          </p:cNvPr>
          <p:cNvSpPr>
            <a:spLocks noGrp="1"/>
          </p:cNvSpPr>
          <p:nvPr>
            <p:ph type="ctrTitle"/>
          </p:nvPr>
        </p:nvSpPr>
        <p:spPr/>
        <p:txBody>
          <a:bodyPr>
            <a:normAutofit fontScale="90000"/>
          </a:bodyPr>
          <a:lstStyle/>
          <a:p>
            <a:r>
              <a:rPr lang="en-CA"/>
              <a:t>Ch11.4 Part 2</a:t>
            </a:r>
            <a:br>
              <a:rPr lang="en-CA"/>
            </a:br>
            <a:r>
              <a:rPr lang="en-CA"/>
              <a:t>Hypothesis </a:t>
            </a:r>
            <a:r>
              <a:rPr lang="en-CA" dirty="0"/>
              <a:t>Testing for </a:t>
            </a:r>
            <a:br>
              <a:rPr lang="en-CA" dirty="0"/>
            </a:br>
            <a:r>
              <a:rPr lang="en-CA" dirty="0"/>
              <a:t>Two Tailed Scenarios</a:t>
            </a:r>
          </a:p>
        </p:txBody>
      </p:sp>
      <p:sp>
        <p:nvSpPr>
          <p:cNvPr id="3" name="Subtitle 2">
            <a:extLst>
              <a:ext uri="{FF2B5EF4-FFF2-40B4-BE49-F238E27FC236}">
                <a16:creationId xmlns:a16="http://schemas.microsoft.com/office/drawing/2014/main" id="{35EA1533-DADC-4867-A945-38C2F8D9CBB1}"/>
              </a:ext>
            </a:extLst>
          </p:cNvPr>
          <p:cNvSpPr>
            <a:spLocks noGrp="1"/>
          </p:cNvSpPr>
          <p:nvPr>
            <p:ph type="subTitle" idx="1"/>
          </p:nvPr>
        </p:nvSpPr>
        <p:spPr/>
        <p:txBody>
          <a:bodyPr/>
          <a:lstStyle/>
          <a:p>
            <a:endParaRPr lang="en-CA"/>
          </a:p>
        </p:txBody>
      </p:sp>
    </p:spTree>
    <p:extLst>
      <p:ext uri="{BB962C8B-B14F-4D97-AF65-F5344CB8AC3E}">
        <p14:creationId xmlns:p14="http://schemas.microsoft.com/office/powerpoint/2010/main" val="41301866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4CEEDB-C537-4BE4-91D4-FDF946CF922E}"/>
              </a:ext>
            </a:extLst>
          </p:cNvPr>
          <p:cNvSpPr>
            <a:spLocks noGrp="1"/>
          </p:cNvSpPr>
          <p:nvPr>
            <p:ph idx="1"/>
          </p:nvPr>
        </p:nvSpPr>
        <p:spPr>
          <a:xfrm>
            <a:off x="161925" y="295276"/>
            <a:ext cx="11191875" cy="5881688"/>
          </a:xfrm>
        </p:spPr>
        <p:txBody>
          <a:bodyPr/>
          <a:lstStyle/>
          <a:p>
            <a:pPr marL="0" indent="0">
              <a:buNone/>
            </a:pPr>
            <a:r>
              <a:rPr lang="en-CA" dirty="0"/>
              <a:t>Q: From the previous question, which of the following input on a Ti-83 will give the correct probability of a Type II error?</a:t>
            </a:r>
          </a:p>
        </p:txBody>
      </p:sp>
      <p:graphicFrame>
        <p:nvGraphicFramePr>
          <p:cNvPr id="7" name="Object 6">
            <a:extLst>
              <a:ext uri="{FF2B5EF4-FFF2-40B4-BE49-F238E27FC236}">
                <a16:creationId xmlns:a16="http://schemas.microsoft.com/office/drawing/2014/main" id="{DBBE7A7C-DC41-4C6F-B449-E73BADA53BA6}"/>
              </a:ext>
            </a:extLst>
          </p:cNvPr>
          <p:cNvGraphicFramePr>
            <a:graphicFrameLocks noChangeAspect="1"/>
          </p:cNvGraphicFramePr>
          <p:nvPr>
            <p:extLst>
              <p:ext uri="{D42A27DB-BD31-4B8C-83A1-F6EECF244321}">
                <p14:modId xmlns:p14="http://schemas.microsoft.com/office/powerpoint/2010/main" val="1156251269"/>
              </p:ext>
            </p:extLst>
          </p:nvPr>
        </p:nvGraphicFramePr>
        <p:xfrm>
          <a:off x="95250" y="3021474"/>
          <a:ext cx="5749925" cy="3805237"/>
        </p:xfrm>
        <a:graphic>
          <a:graphicData uri="http://schemas.openxmlformats.org/presentationml/2006/ole">
            <mc:AlternateContent xmlns:mc="http://schemas.openxmlformats.org/markup-compatibility/2006">
              <mc:Choice xmlns:v="urn:schemas-microsoft-com:vml" Requires="v">
                <p:oleObj name="Equation" r:id="rId3" imgW="2705040" imgH="1790640" progId="Equation.DSMT4">
                  <p:embed/>
                </p:oleObj>
              </mc:Choice>
              <mc:Fallback>
                <p:oleObj name="Equation" r:id="rId3" imgW="2705040" imgH="1790640" progId="Equation.DSMT4">
                  <p:embed/>
                  <p:pic>
                    <p:nvPicPr>
                      <p:cNvPr id="7" name="Object 6">
                        <a:extLst>
                          <a:ext uri="{FF2B5EF4-FFF2-40B4-BE49-F238E27FC236}">
                            <a16:creationId xmlns:a16="http://schemas.microsoft.com/office/drawing/2014/main" id="{DBBE7A7C-DC41-4C6F-B449-E73BADA53BA6}"/>
                          </a:ext>
                        </a:extLst>
                      </p:cNvPr>
                      <p:cNvPicPr/>
                      <p:nvPr/>
                    </p:nvPicPr>
                    <p:blipFill>
                      <a:blip r:embed="rId4"/>
                      <a:stretch>
                        <a:fillRect/>
                      </a:stretch>
                    </p:blipFill>
                    <p:spPr>
                      <a:xfrm>
                        <a:off x="95250" y="3021474"/>
                        <a:ext cx="5749925" cy="3805237"/>
                      </a:xfrm>
                      <a:prstGeom prst="rect">
                        <a:avLst/>
                      </a:prstGeom>
                    </p:spPr>
                  </p:pic>
                </p:oleObj>
              </mc:Fallback>
            </mc:AlternateContent>
          </a:graphicData>
        </a:graphic>
      </p:graphicFrame>
      <p:grpSp>
        <p:nvGrpSpPr>
          <p:cNvPr id="19" name="Group 18">
            <a:extLst>
              <a:ext uri="{FF2B5EF4-FFF2-40B4-BE49-F238E27FC236}">
                <a16:creationId xmlns:a16="http://schemas.microsoft.com/office/drawing/2014/main" id="{FA83B07E-FF6A-469C-9465-6198BF9658DC}"/>
              </a:ext>
            </a:extLst>
          </p:cNvPr>
          <p:cNvGrpSpPr/>
          <p:nvPr/>
        </p:nvGrpSpPr>
        <p:grpSpPr>
          <a:xfrm>
            <a:off x="3741801" y="1079113"/>
            <a:ext cx="8143875" cy="2494551"/>
            <a:chOff x="338138" y="1281509"/>
            <a:chExt cx="8143875" cy="2494551"/>
          </a:xfrm>
        </p:grpSpPr>
        <p:pic>
          <p:nvPicPr>
            <p:cNvPr id="8" name="Picture 7">
              <a:extLst>
                <a:ext uri="{FF2B5EF4-FFF2-40B4-BE49-F238E27FC236}">
                  <a16:creationId xmlns:a16="http://schemas.microsoft.com/office/drawing/2014/main" id="{17A9FF54-8315-4CD9-9D2C-68D300C5B70B}"/>
                </a:ext>
              </a:extLst>
            </p:cNvPr>
            <p:cNvPicPr>
              <a:picLocks noChangeAspect="1"/>
            </p:cNvPicPr>
            <p:nvPr/>
          </p:nvPicPr>
          <p:blipFill>
            <a:blip r:embed="rId5"/>
            <a:stretch>
              <a:fillRect/>
            </a:stretch>
          </p:blipFill>
          <p:spPr>
            <a:xfrm>
              <a:off x="3817143" y="1281509"/>
              <a:ext cx="4257807" cy="1907382"/>
            </a:xfrm>
            <a:prstGeom prst="rect">
              <a:avLst/>
            </a:prstGeom>
          </p:spPr>
        </p:pic>
        <p:cxnSp>
          <p:nvCxnSpPr>
            <p:cNvPr id="9" name="Straight Connector 8">
              <a:extLst>
                <a:ext uri="{FF2B5EF4-FFF2-40B4-BE49-F238E27FC236}">
                  <a16:creationId xmlns:a16="http://schemas.microsoft.com/office/drawing/2014/main" id="{37603FFD-F0AC-42ED-9CF4-DE82C13F724F}"/>
                </a:ext>
              </a:extLst>
            </p:cNvPr>
            <p:cNvCxnSpPr/>
            <p:nvPr/>
          </p:nvCxnSpPr>
          <p:spPr>
            <a:xfrm flipH="1">
              <a:off x="338138" y="3110308"/>
              <a:ext cx="8143875"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graphicFrame>
          <p:nvGraphicFramePr>
            <p:cNvPr id="10" name="Object 9">
              <a:extLst>
                <a:ext uri="{FF2B5EF4-FFF2-40B4-BE49-F238E27FC236}">
                  <a16:creationId xmlns:a16="http://schemas.microsoft.com/office/drawing/2014/main" id="{428B5D4B-D68D-4FB4-B2AA-76B328102BF2}"/>
                </a:ext>
              </a:extLst>
            </p:cNvPr>
            <p:cNvGraphicFramePr>
              <a:graphicFrameLocks noChangeAspect="1"/>
            </p:cNvGraphicFramePr>
            <p:nvPr>
              <p:extLst>
                <p:ext uri="{D42A27DB-BD31-4B8C-83A1-F6EECF244321}">
                  <p14:modId xmlns:p14="http://schemas.microsoft.com/office/powerpoint/2010/main" val="195613705"/>
                </p:ext>
              </p:extLst>
            </p:nvPr>
          </p:nvGraphicFramePr>
          <p:xfrm>
            <a:off x="5532438" y="3125788"/>
            <a:ext cx="1138237" cy="374650"/>
          </p:xfrm>
          <a:graphic>
            <a:graphicData uri="http://schemas.openxmlformats.org/presentationml/2006/ole">
              <mc:AlternateContent xmlns:mc="http://schemas.openxmlformats.org/markup-compatibility/2006">
                <mc:Choice xmlns:v="urn:schemas-microsoft-com:vml" Requires="v">
                  <p:oleObj name="Equation" r:id="rId6" imgW="711000" imgH="228600" progId="Equation.DSMT4">
                    <p:embed/>
                  </p:oleObj>
                </mc:Choice>
                <mc:Fallback>
                  <p:oleObj name="Equation" r:id="rId6" imgW="711000" imgH="228600" progId="Equation.DSMT4">
                    <p:embed/>
                    <p:pic>
                      <p:nvPicPr>
                        <p:cNvPr id="10" name="Object 9">
                          <a:extLst>
                            <a:ext uri="{FF2B5EF4-FFF2-40B4-BE49-F238E27FC236}">
                              <a16:creationId xmlns:a16="http://schemas.microsoft.com/office/drawing/2014/main" id="{428B5D4B-D68D-4FB4-B2AA-76B328102BF2}"/>
                            </a:ext>
                          </a:extLst>
                        </p:cNvPr>
                        <p:cNvPicPr/>
                        <p:nvPr/>
                      </p:nvPicPr>
                      <p:blipFill>
                        <a:blip r:embed="rId7"/>
                        <a:stretch>
                          <a:fillRect/>
                        </a:stretch>
                      </p:blipFill>
                      <p:spPr>
                        <a:xfrm>
                          <a:off x="5532438" y="3125788"/>
                          <a:ext cx="1138237" cy="374650"/>
                        </a:xfrm>
                        <a:prstGeom prst="rect">
                          <a:avLst/>
                        </a:prstGeom>
                      </p:spPr>
                    </p:pic>
                  </p:oleObj>
                </mc:Fallback>
              </mc:AlternateContent>
            </a:graphicData>
          </a:graphic>
        </p:graphicFrame>
        <p:graphicFrame>
          <p:nvGraphicFramePr>
            <p:cNvPr id="11" name="Object 10">
              <a:extLst>
                <a:ext uri="{FF2B5EF4-FFF2-40B4-BE49-F238E27FC236}">
                  <a16:creationId xmlns:a16="http://schemas.microsoft.com/office/drawing/2014/main" id="{F95E97DD-112E-46C6-A601-04A2059BFEC9}"/>
                </a:ext>
              </a:extLst>
            </p:cNvPr>
            <p:cNvGraphicFramePr>
              <a:graphicFrameLocks noChangeAspect="1"/>
            </p:cNvGraphicFramePr>
            <p:nvPr>
              <p:extLst>
                <p:ext uri="{D42A27DB-BD31-4B8C-83A1-F6EECF244321}">
                  <p14:modId xmlns:p14="http://schemas.microsoft.com/office/powerpoint/2010/main" val="3870568054"/>
                </p:ext>
              </p:extLst>
            </p:nvPr>
          </p:nvGraphicFramePr>
          <p:xfrm>
            <a:off x="3827463" y="3308350"/>
            <a:ext cx="1339850" cy="334963"/>
          </p:xfrm>
          <a:graphic>
            <a:graphicData uri="http://schemas.openxmlformats.org/presentationml/2006/ole">
              <mc:AlternateContent xmlns:mc="http://schemas.openxmlformats.org/markup-compatibility/2006">
                <mc:Choice xmlns:v="urn:schemas-microsoft-com:vml" Requires="v">
                  <p:oleObj name="Equation" r:id="rId8" imgW="711000" imgH="177480" progId="Equation.DSMT4">
                    <p:embed/>
                  </p:oleObj>
                </mc:Choice>
                <mc:Fallback>
                  <p:oleObj name="Equation" r:id="rId8" imgW="711000" imgH="177480" progId="Equation.DSMT4">
                    <p:embed/>
                    <p:pic>
                      <p:nvPicPr>
                        <p:cNvPr id="11" name="Object 10">
                          <a:extLst>
                            <a:ext uri="{FF2B5EF4-FFF2-40B4-BE49-F238E27FC236}">
                              <a16:creationId xmlns:a16="http://schemas.microsoft.com/office/drawing/2014/main" id="{F95E97DD-112E-46C6-A601-04A2059BFEC9}"/>
                            </a:ext>
                          </a:extLst>
                        </p:cNvPr>
                        <p:cNvPicPr/>
                        <p:nvPr/>
                      </p:nvPicPr>
                      <p:blipFill>
                        <a:blip r:embed="rId9"/>
                        <a:stretch>
                          <a:fillRect/>
                        </a:stretch>
                      </p:blipFill>
                      <p:spPr>
                        <a:xfrm>
                          <a:off x="3827463" y="3308350"/>
                          <a:ext cx="1339850" cy="334963"/>
                        </a:xfrm>
                        <a:prstGeom prst="rect">
                          <a:avLst/>
                        </a:prstGeom>
                      </p:spPr>
                    </p:pic>
                  </p:oleObj>
                </mc:Fallback>
              </mc:AlternateContent>
            </a:graphicData>
          </a:graphic>
        </p:graphicFrame>
        <p:graphicFrame>
          <p:nvGraphicFramePr>
            <p:cNvPr id="12" name="Object 11">
              <a:extLst>
                <a:ext uri="{FF2B5EF4-FFF2-40B4-BE49-F238E27FC236}">
                  <a16:creationId xmlns:a16="http://schemas.microsoft.com/office/drawing/2014/main" id="{A34AA13D-53B0-4CB5-816F-CF6B518DBDE9}"/>
                </a:ext>
              </a:extLst>
            </p:cNvPr>
            <p:cNvGraphicFramePr>
              <a:graphicFrameLocks noChangeAspect="1"/>
            </p:cNvGraphicFramePr>
            <p:nvPr>
              <p:extLst>
                <p:ext uri="{D42A27DB-BD31-4B8C-83A1-F6EECF244321}">
                  <p14:modId xmlns:p14="http://schemas.microsoft.com/office/powerpoint/2010/main" val="1864588891"/>
                </p:ext>
              </p:extLst>
            </p:nvPr>
          </p:nvGraphicFramePr>
          <p:xfrm>
            <a:off x="6742113" y="3181350"/>
            <a:ext cx="1341437" cy="333375"/>
          </p:xfrm>
          <a:graphic>
            <a:graphicData uri="http://schemas.openxmlformats.org/presentationml/2006/ole">
              <mc:AlternateContent xmlns:mc="http://schemas.openxmlformats.org/markup-compatibility/2006">
                <mc:Choice xmlns:v="urn:schemas-microsoft-com:vml" Requires="v">
                  <p:oleObj name="Equation" r:id="rId10" imgW="711000" imgH="177480" progId="Equation.DSMT4">
                    <p:embed/>
                  </p:oleObj>
                </mc:Choice>
                <mc:Fallback>
                  <p:oleObj name="Equation" r:id="rId10" imgW="711000" imgH="177480" progId="Equation.DSMT4">
                    <p:embed/>
                    <p:pic>
                      <p:nvPicPr>
                        <p:cNvPr id="12" name="Object 11">
                          <a:extLst>
                            <a:ext uri="{FF2B5EF4-FFF2-40B4-BE49-F238E27FC236}">
                              <a16:creationId xmlns:a16="http://schemas.microsoft.com/office/drawing/2014/main" id="{A34AA13D-53B0-4CB5-816F-CF6B518DBDE9}"/>
                            </a:ext>
                          </a:extLst>
                        </p:cNvPr>
                        <p:cNvPicPr/>
                        <p:nvPr/>
                      </p:nvPicPr>
                      <p:blipFill>
                        <a:blip r:embed="rId11"/>
                        <a:stretch>
                          <a:fillRect/>
                        </a:stretch>
                      </p:blipFill>
                      <p:spPr>
                        <a:xfrm>
                          <a:off x="6742113" y="3181350"/>
                          <a:ext cx="1341437" cy="333375"/>
                        </a:xfrm>
                        <a:prstGeom prst="rect">
                          <a:avLst/>
                        </a:prstGeom>
                      </p:spPr>
                    </p:pic>
                  </p:oleObj>
                </mc:Fallback>
              </mc:AlternateContent>
            </a:graphicData>
          </a:graphic>
        </p:graphicFrame>
        <p:sp>
          <p:nvSpPr>
            <p:cNvPr id="13" name="Freeform: Shape 12">
              <a:extLst>
                <a:ext uri="{FF2B5EF4-FFF2-40B4-BE49-F238E27FC236}">
                  <a16:creationId xmlns:a16="http://schemas.microsoft.com/office/drawing/2014/main" id="{F44175F5-FBEA-48FB-BF67-CFA056BD9D6F}"/>
                </a:ext>
              </a:extLst>
            </p:cNvPr>
            <p:cNvSpPr/>
            <p:nvPr/>
          </p:nvSpPr>
          <p:spPr>
            <a:xfrm>
              <a:off x="1683246" y="1305049"/>
              <a:ext cx="4653566" cy="1781719"/>
            </a:xfrm>
            <a:custGeom>
              <a:avLst/>
              <a:gdLst>
                <a:gd name="connsiteX0" fmla="*/ 0 w 4653566"/>
                <a:gd name="connsiteY0" fmla="*/ 1781719 h 1781719"/>
                <a:gd name="connsiteX1" fmla="*/ 463639 w 4653566"/>
                <a:gd name="connsiteY1" fmla="*/ 1768840 h 1781719"/>
                <a:gd name="connsiteX2" fmla="*/ 463639 w 4653566"/>
                <a:gd name="connsiteY2" fmla="*/ 1768840 h 1781719"/>
                <a:gd name="connsiteX3" fmla="*/ 704045 w 4653566"/>
                <a:gd name="connsiteY3" fmla="*/ 1682981 h 1781719"/>
                <a:gd name="connsiteX4" fmla="*/ 884349 w 4653566"/>
                <a:gd name="connsiteY4" fmla="*/ 1592829 h 1781719"/>
                <a:gd name="connsiteX5" fmla="*/ 1081825 w 4653566"/>
                <a:gd name="connsiteY5" fmla="*/ 1451162 h 1781719"/>
                <a:gd name="connsiteX6" fmla="*/ 1287887 w 4653566"/>
                <a:gd name="connsiteY6" fmla="*/ 1202170 h 1781719"/>
                <a:gd name="connsiteX7" fmla="*/ 1476777 w 4653566"/>
                <a:gd name="connsiteY7" fmla="*/ 957471 h 1781719"/>
                <a:gd name="connsiteX8" fmla="*/ 1614152 w 4653566"/>
                <a:gd name="connsiteY8" fmla="*/ 747116 h 1781719"/>
                <a:gd name="connsiteX9" fmla="*/ 1785870 w 4653566"/>
                <a:gd name="connsiteY9" fmla="*/ 450902 h 1781719"/>
                <a:gd name="connsiteX10" fmla="*/ 1944710 w 4653566"/>
                <a:gd name="connsiteY10" fmla="*/ 231962 h 1781719"/>
                <a:gd name="connsiteX11" fmla="*/ 2133600 w 4653566"/>
                <a:gd name="connsiteY11" fmla="*/ 34485 h 1781719"/>
                <a:gd name="connsiteX12" fmla="*/ 2249510 w 4653566"/>
                <a:gd name="connsiteY12" fmla="*/ 142 h 1781719"/>
                <a:gd name="connsiteX13" fmla="*/ 2249510 w 4653566"/>
                <a:gd name="connsiteY13" fmla="*/ 142 h 1781719"/>
                <a:gd name="connsiteX14" fmla="*/ 2416935 w 4653566"/>
                <a:gd name="connsiteY14" fmla="*/ 60243 h 1781719"/>
                <a:gd name="connsiteX15" fmla="*/ 2446986 w 4653566"/>
                <a:gd name="connsiteY15" fmla="*/ 60243 h 1781719"/>
                <a:gd name="connsiteX16" fmla="*/ 2580068 w 4653566"/>
                <a:gd name="connsiteY16" fmla="*/ 189032 h 1781719"/>
                <a:gd name="connsiteX17" fmla="*/ 2704563 w 4653566"/>
                <a:gd name="connsiteY17" fmla="*/ 377922 h 1781719"/>
                <a:gd name="connsiteX18" fmla="*/ 2923504 w 4653566"/>
                <a:gd name="connsiteY18" fmla="*/ 777167 h 1781719"/>
                <a:gd name="connsiteX19" fmla="*/ 3108101 w 4653566"/>
                <a:gd name="connsiteY19" fmla="*/ 1081967 h 1781719"/>
                <a:gd name="connsiteX20" fmla="*/ 3241183 w 4653566"/>
                <a:gd name="connsiteY20" fmla="*/ 1253685 h 1781719"/>
                <a:gd name="connsiteX21" fmla="*/ 3391437 w 4653566"/>
                <a:gd name="connsiteY21" fmla="*/ 1412525 h 1781719"/>
                <a:gd name="connsiteX22" fmla="*/ 3618963 w 4653566"/>
                <a:gd name="connsiteY22" fmla="*/ 1592829 h 1781719"/>
                <a:gd name="connsiteX23" fmla="*/ 3833611 w 4653566"/>
                <a:gd name="connsiteY23" fmla="*/ 1695860 h 1781719"/>
                <a:gd name="connsiteX24" fmla="*/ 4061138 w 4653566"/>
                <a:gd name="connsiteY24" fmla="*/ 1773133 h 1781719"/>
                <a:gd name="connsiteX25" fmla="*/ 4438918 w 4653566"/>
                <a:gd name="connsiteY25" fmla="*/ 1764547 h 1781719"/>
                <a:gd name="connsiteX26" fmla="*/ 4438918 w 4653566"/>
                <a:gd name="connsiteY26" fmla="*/ 1764547 h 1781719"/>
                <a:gd name="connsiteX27" fmla="*/ 4653566 w 4653566"/>
                <a:gd name="connsiteY27" fmla="*/ 1764547 h 1781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4653566" h="1781719">
                  <a:moveTo>
                    <a:pt x="0" y="1781719"/>
                  </a:moveTo>
                  <a:lnTo>
                    <a:pt x="463639" y="1768840"/>
                  </a:lnTo>
                  <a:lnTo>
                    <a:pt x="463639" y="1768840"/>
                  </a:lnTo>
                  <a:cubicBezTo>
                    <a:pt x="503707" y="1754530"/>
                    <a:pt x="633927" y="1712316"/>
                    <a:pt x="704045" y="1682981"/>
                  </a:cubicBezTo>
                  <a:cubicBezTo>
                    <a:pt x="774163" y="1653646"/>
                    <a:pt x="821386" y="1631465"/>
                    <a:pt x="884349" y="1592829"/>
                  </a:cubicBezTo>
                  <a:cubicBezTo>
                    <a:pt x="947312" y="1554193"/>
                    <a:pt x="1014569" y="1516272"/>
                    <a:pt x="1081825" y="1451162"/>
                  </a:cubicBezTo>
                  <a:cubicBezTo>
                    <a:pt x="1149081" y="1386052"/>
                    <a:pt x="1222062" y="1284452"/>
                    <a:pt x="1287887" y="1202170"/>
                  </a:cubicBezTo>
                  <a:cubicBezTo>
                    <a:pt x="1353712" y="1119888"/>
                    <a:pt x="1422400" y="1033313"/>
                    <a:pt x="1476777" y="957471"/>
                  </a:cubicBezTo>
                  <a:cubicBezTo>
                    <a:pt x="1531154" y="881629"/>
                    <a:pt x="1562637" y="831544"/>
                    <a:pt x="1614152" y="747116"/>
                  </a:cubicBezTo>
                  <a:cubicBezTo>
                    <a:pt x="1665668" y="662688"/>
                    <a:pt x="1730777" y="536761"/>
                    <a:pt x="1785870" y="450902"/>
                  </a:cubicBezTo>
                  <a:cubicBezTo>
                    <a:pt x="1840963" y="365043"/>
                    <a:pt x="1886755" y="301365"/>
                    <a:pt x="1944710" y="231962"/>
                  </a:cubicBezTo>
                  <a:cubicBezTo>
                    <a:pt x="2002665" y="162559"/>
                    <a:pt x="2082800" y="73122"/>
                    <a:pt x="2133600" y="34485"/>
                  </a:cubicBezTo>
                  <a:cubicBezTo>
                    <a:pt x="2184400" y="-4152"/>
                    <a:pt x="2249510" y="142"/>
                    <a:pt x="2249510" y="142"/>
                  </a:cubicBezTo>
                  <a:lnTo>
                    <a:pt x="2249510" y="142"/>
                  </a:lnTo>
                  <a:cubicBezTo>
                    <a:pt x="2277414" y="10159"/>
                    <a:pt x="2384022" y="50226"/>
                    <a:pt x="2416935" y="60243"/>
                  </a:cubicBezTo>
                  <a:cubicBezTo>
                    <a:pt x="2449848" y="70260"/>
                    <a:pt x="2419797" y="38778"/>
                    <a:pt x="2446986" y="60243"/>
                  </a:cubicBezTo>
                  <a:cubicBezTo>
                    <a:pt x="2474175" y="81708"/>
                    <a:pt x="2537139" y="136086"/>
                    <a:pt x="2580068" y="189032"/>
                  </a:cubicBezTo>
                  <a:cubicBezTo>
                    <a:pt x="2622997" y="241978"/>
                    <a:pt x="2647324" y="279900"/>
                    <a:pt x="2704563" y="377922"/>
                  </a:cubicBezTo>
                  <a:cubicBezTo>
                    <a:pt x="2761802" y="475944"/>
                    <a:pt x="2856248" y="659826"/>
                    <a:pt x="2923504" y="777167"/>
                  </a:cubicBezTo>
                  <a:cubicBezTo>
                    <a:pt x="2990760" y="894508"/>
                    <a:pt x="3055155" y="1002547"/>
                    <a:pt x="3108101" y="1081967"/>
                  </a:cubicBezTo>
                  <a:cubicBezTo>
                    <a:pt x="3161048" y="1161387"/>
                    <a:pt x="3193960" y="1198592"/>
                    <a:pt x="3241183" y="1253685"/>
                  </a:cubicBezTo>
                  <a:cubicBezTo>
                    <a:pt x="3288406" y="1308778"/>
                    <a:pt x="3328474" y="1356001"/>
                    <a:pt x="3391437" y="1412525"/>
                  </a:cubicBezTo>
                  <a:cubicBezTo>
                    <a:pt x="3454400" y="1469049"/>
                    <a:pt x="3545267" y="1545607"/>
                    <a:pt x="3618963" y="1592829"/>
                  </a:cubicBezTo>
                  <a:cubicBezTo>
                    <a:pt x="3692659" y="1640051"/>
                    <a:pt x="3759915" y="1665809"/>
                    <a:pt x="3833611" y="1695860"/>
                  </a:cubicBezTo>
                  <a:cubicBezTo>
                    <a:pt x="3907307" y="1725911"/>
                    <a:pt x="3960254" y="1761685"/>
                    <a:pt x="4061138" y="1773133"/>
                  </a:cubicBezTo>
                  <a:cubicBezTo>
                    <a:pt x="4162022" y="1784581"/>
                    <a:pt x="4438918" y="1764547"/>
                    <a:pt x="4438918" y="1764547"/>
                  </a:cubicBezTo>
                  <a:lnTo>
                    <a:pt x="4438918" y="1764547"/>
                  </a:lnTo>
                  <a:lnTo>
                    <a:pt x="4653566" y="1764547"/>
                  </a:lnTo>
                </a:path>
              </a:pathLst>
            </a:custGeom>
            <a:noFill/>
            <a:ln w="317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14" name="Straight Connector 13">
              <a:extLst>
                <a:ext uri="{FF2B5EF4-FFF2-40B4-BE49-F238E27FC236}">
                  <a16:creationId xmlns:a16="http://schemas.microsoft.com/office/drawing/2014/main" id="{AB4E2778-7E4A-4054-91B4-7C8757BB598E}"/>
                </a:ext>
              </a:extLst>
            </p:cNvPr>
            <p:cNvCxnSpPr/>
            <p:nvPr/>
          </p:nvCxnSpPr>
          <p:spPr>
            <a:xfrm flipV="1">
              <a:off x="4609436" y="1529046"/>
              <a:ext cx="0" cy="2247014"/>
            </a:xfrm>
            <a:prstGeom prst="line">
              <a:avLst/>
            </a:prstGeom>
            <a:ln w="38100">
              <a:solidFill>
                <a:schemeClr val="accent6">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16" name="Freeform: Shape 15">
              <a:extLst>
                <a:ext uri="{FF2B5EF4-FFF2-40B4-BE49-F238E27FC236}">
                  <a16:creationId xmlns:a16="http://schemas.microsoft.com/office/drawing/2014/main" id="{CB5B503C-5B31-4E89-9E05-339F7B2D8E93}"/>
                </a:ext>
              </a:extLst>
            </p:cNvPr>
            <p:cNvSpPr/>
            <p:nvPr/>
          </p:nvSpPr>
          <p:spPr>
            <a:xfrm>
              <a:off x="4618797" y="2129440"/>
              <a:ext cx="2474843" cy="974034"/>
            </a:xfrm>
            <a:custGeom>
              <a:avLst/>
              <a:gdLst>
                <a:gd name="connsiteX0" fmla="*/ 0 w 2474843"/>
                <a:gd name="connsiteY0" fmla="*/ 959126 h 974034"/>
                <a:gd name="connsiteX1" fmla="*/ 0 w 2474843"/>
                <a:gd name="connsiteY1" fmla="*/ 0 h 974034"/>
                <a:gd name="connsiteX2" fmla="*/ 168965 w 2474843"/>
                <a:gd name="connsiteY2" fmla="*/ 243508 h 974034"/>
                <a:gd name="connsiteX3" fmla="*/ 347869 w 2474843"/>
                <a:gd name="connsiteY3" fmla="*/ 491987 h 974034"/>
                <a:gd name="connsiteX4" fmla="*/ 601317 w 2474843"/>
                <a:gd name="connsiteY4" fmla="*/ 725556 h 974034"/>
                <a:gd name="connsiteX5" fmla="*/ 964095 w 2474843"/>
                <a:gd name="connsiteY5" fmla="*/ 909430 h 974034"/>
                <a:gd name="connsiteX6" fmla="*/ 1133061 w 2474843"/>
                <a:gd name="connsiteY6" fmla="*/ 939247 h 974034"/>
                <a:gd name="connsiteX7" fmla="*/ 1500808 w 2474843"/>
                <a:gd name="connsiteY7" fmla="*/ 949187 h 974034"/>
                <a:gd name="connsiteX8" fmla="*/ 1610139 w 2474843"/>
                <a:gd name="connsiteY8" fmla="*/ 944217 h 974034"/>
                <a:gd name="connsiteX9" fmla="*/ 1674743 w 2474843"/>
                <a:gd name="connsiteY9" fmla="*/ 944217 h 974034"/>
                <a:gd name="connsiteX10" fmla="*/ 1674743 w 2474843"/>
                <a:gd name="connsiteY10" fmla="*/ 944217 h 974034"/>
                <a:gd name="connsiteX11" fmla="*/ 2474843 w 2474843"/>
                <a:gd name="connsiteY11" fmla="*/ 944217 h 974034"/>
                <a:gd name="connsiteX12" fmla="*/ 2469874 w 2474843"/>
                <a:gd name="connsiteY12" fmla="*/ 974034 h 974034"/>
                <a:gd name="connsiteX13" fmla="*/ 0 w 2474843"/>
                <a:gd name="connsiteY13" fmla="*/ 959126 h 974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474843" h="974034">
                  <a:moveTo>
                    <a:pt x="0" y="959126"/>
                  </a:moveTo>
                  <a:lnTo>
                    <a:pt x="0" y="0"/>
                  </a:lnTo>
                  <a:lnTo>
                    <a:pt x="168965" y="243508"/>
                  </a:lnTo>
                  <a:lnTo>
                    <a:pt x="347869" y="491987"/>
                  </a:lnTo>
                  <a:lnTo>
                    <a:pt x="601317" y="725556"/>
                  </a:lnTo>
                  <a:lnTo>
                    <a:pt x="964095" y="909430"/>
                  </a:lnTo>
                  <a:lnTo>
                    <a:pt x="1133061" y="939247"/>
                  </a:lnTo>
                  <a:lnTo>
                    <a:pt x="1500808" y="949187"/>
                  </a:lnTo>
                  <a:cubicBezTo>
                    <a:pt x="1537289" y="949187"/>
                    <a:pt x="1573673" y="945259"/>
                    <a:pt x="1610139" y="944217"/>
                  </a:cubicBezTo>
                  <a:cubicBezTo>
                    <a:pt x="1631665" y="943602"/>
                    <a:pt x="1653208" y="944217"/>
                    <a:pt x="1674743" y="944217"/>
                  </a:cubicBezTo>
                  <a:lnTo>
                    <a:pt x="1674743" y="944217"/>
                  </a:lnTo>
                  <a:lnTo>
                    <a:pt x="2474843" y="944217"/>
                  </a:lnTo>
                  <a:lnTo>
                    <a:pt x="2469874" y="974034"/>
                  </a:lnTo>
                  <a:lnTo>
                    <a:pt x="0" y="959126"/>
                  </a:lnTo>
                  <a:close/>
                </a:path>
              </a:pathLst>
            </a:custGeom>
            <a:solidFill>
              <a:schemeClr val="accent1">
                <a:alpha val="2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aphicFrame>
          <p:nvGraphicFramePr>
            <p:cNvPr id="18" name="Object 17">
              <a:extLst>
                <a:ext uri="{FF2B5EF4-FFF2-40B4-BE49-F238E27FC236}">
                  <a16:creationId xmlns:a16="http://schemas.microsoft.com/office/drawing/2014/main" id="{62C194AA-8B04-4EFE-A304-8E1A15599686}"/>
                </a:ext>
              </a:extLst>
            </p:cNvPr>
            <p:cNvGraphicFramePr>
              <a:graphicFrameLocks noChangeAspect="1"/>
            </p:cNvGraphicFramePr>
            <p:nvPr>
              <p:extLst>
                <p:ext uri="{D42A27DB-BD31-4B8C-83A1-F6EECF244321}">
                  <p14:modId xmlns:p14="http://schemas.microsoft.com/office/powerpoint/2010/main" val="3957261209"/>
                </p:ext>
              </p:extLst>
            </p:nvPr>
          </p:nvGraphicFramePr>
          <p:xfrm>
            <a:off x="3434438" y="3077344"/>
            <a:ext cx="1057275" cy="333375"/>
          </p:xfrm>
          <a:graphic>
            <a:graphicData uri="http://schemas.openxmlformats.org/presentationml/2006/ole">
              <mc:AlternateContent xmlns:mc="http://schemas.openxmlformats.org/markup-compatibility/2006">
                <mc:Choice xmlns:v="urn:schemas-microsoft-com:vml" Requires="v">
                  <p:oleObj name="Equation" r:id="rId12" imgW="660240" imgH="203040" progId="Equation.DSMT4">
                    <p:embed/>
                  </p:oleObj>
                </mc:Choice>
                <mc:Fallback>
                  <p:oleObj name="Equation" r:id="rId12" imgW="660240" imgH="203040" progId="Equation.DSMT4">
                    <p:embed/>
                    <p:pic>
                      <p:nvPicPr>
                        <p:cNvPr id="18" name="Object 17">
                          <a:extLst>
                            <a:ext uri="{FF2B5EF4-FFF2-40B4-BE49-F238E27FC236}">
                              <a16:creationId xmlns:a16="http://schemas.microsoft.com/office/drawing/2014/main" id="{62C194AA-8B04-4EFE-A304-8E1A15599686}"/>
                            </a:ext>
                          </a:extLst>
                        </p:cNvPr>
                        <p:cNvPicPr/>
                        <p:nvPr/>
                      </p:nvPicPr>
                      <p:blipFill>
                        <a:blip r:embed="rId13"/>
                        <a:stretch>
                          <a:fillRect/>
                        </a:stretch>
                      </p:blipFill>
                      <p:spPr>
                        <a:xfrm>
                          <a:off x="3434438" y="3077344"/>
                          <a:ext cx="1057275" cy="333375"/>
                        </a:xfrm>
                        <a:prstGeom prst="rect">
                          <a:avLst/>
                        </a:prstGeom>
                      </p:spPr>
                    </p:pic>
                  </p:oleObj>
                </mc:Fallback>
              </mc:AlternateContent>
            </a:graphicData>
          </a:graphic>
        </p:graphicFrame>
      </p:grpSp>
      <p:sp>
        <p:nvSpPr>
          <p:cNvPr id="20" name="TextBox 19">
            <a:extLst>
              <a:ext uri="{FF2B5EF4-FFF2-40B4-BE49-F238E27FC236}">
                <a16:creationId xmlns:a16="http://schemas.microsoft.com/office/drawing/2014/main" id="{F7B9E0DF-2B0A-49A3-8961-F39C49C5BEA5}"/>
              </a:ext>
            </a:extLst>
          </p:cNvPr>
          <p:cNvSpPr txBox="1"/>
          <p:nvPr/>
        </p:nvSpPr>
        <p:spPr>
          <a:xfrm>
            <a:off x="6096000" y="3540461"/>
            <a:ext cx="5641048" cy="1631216"/>
          </a:xfrm>
          <a:prstGeom prst="rect">
            <a:avLst/>
          </a:prstGeom>
          <a:noFill/>
        </p:spPr>
        <p:txBody>
          <a:bodyPr wrap="square" rtlCol="0">
            <a:spAutoFit/>
          </a:bodyPr>
          <a:lstStyle/>
          <a:p>
            <a:r>
              <a:rPr lang="en-CA" sz="2000" dirty="0">
                <a:solidFill>
                  <a:srgbClr val="FF0000"/>
                </a:solidFill>
              </a:rPr>
              <a:t>Answer: both “A” and “C” both work.</a:t>
            </a:r>
          </a:p>
          <a:p>
            <a:r>
              <a:rPr lang="en-CA" sz="2000" dirty="0">
                <a:solidFill>
                  <a:srgbClr val="FF0000"/>
                </a:solidFill>
              </a:rPr>
              <a:t>“A” works b/c the t-distribution with a df 0f 29 is similar to a z-distribution.  </a:t>
            </a:r>
          </a:p>
          <a:p>
            <a:r>
              <a:rPr lang="en-CA" sz="2000" dirty="0">
                <a:solidFill>
                  <a:srgbClr val="FF0000"/>
                </a:solidFill>
              </a:rPr>
              <a:t>“C” work because you need to find the new “t*” values using </a:t>
            </a:r>
            <a:r>
              <a:rPr lang="el-GR" sz="2000" dirty="0">
                <a:solidFill>
                  <a:srgbClr val="FF0000"/>
                </a:solidFill>
              </a:rPr>
              <a:t>μ</a:t>
            </a:r>
            <a:r>
              <a:rPr lang="en-CA" sz="2000" dirty="0">
                <a:solidFill>
                  <a:srgbClr val="FF0000"/>
                </a:solidFill>
              </a:rPr>
              <a:t>=24mg with the two sample means.</a:t>
            </a:r>
          </a:p>
        </p:txBody>
      </p:sp>
      <p:graphicFrame>
        <p:nvGraphicFramePr>
          <p:cNvPr id="21" name="Object 20">
            <a:extLst>
              <a:ext uri="{FF2B5EF4-FFF2-40B4-BE49-F238E27FC236}">
                <a16:creationId xmlns:a16="http://schemas.microsoft.com/office/drawing/2014/main" id="{95EDFDAE-CAC1-487F-AD15-BEF59C742779}"/>
              </a:ext>
            </a:extLst>
          </p:cNvPr>
          <p:cNvGraphicFramePr>
            <a:graphicFrameLocks noChangeAspect="1"/>
          </p:cNvGraphicFramePr>
          <p:nvPr>
            <p:extLst>
              <p:ext uri="{D42A27DB-BD31-4B8C-83A1-F6EECF244321}">
                <p14:modId xmlns:p14="http://schemas.microsoft.com/office/powerpoint/2010/main" val="2669649919"/>
              </p:ext>
            </p:extLst>
          </p:nvPr>
        </p:nvGraphicFramePr>
        <p:xfrm>
          <a:off x="5940077" y="5306216"/>
          <a:ext cx="3071812" cy="1260475"/>
        </p:xfrm>
        <a:graphic>
          <a:graphicData uri="http://schemas.openxmlformats.org/presentationml/2006/ole">
            <mc:AlternateContent xmlns:mc="http://schemas.openxmlformats.org/markup-compatibility/2006">
              <mc:Choice xmlns:v="urn:schemas-microsoft-com:vml" Requires="v">
                <p:oleObj name="Equation" r:id="rId14" imgW="1549080" imgH="634680" progId="Equation.DSMT4">
                  <p:embed/>
                </p:oleObj>
              </mc:Choice>
              <mc:Fallback>
                <p:oleObj name="Equation" r:id="rId14" imgW="1549080" imgH="634680" progId="Equation.DSMT4">
                  <p:embed/>
                  <p:pic>
                    <p:nvPicPr>
                      <p:cNvPr id="21" name="Object 20">
                        <a:extLst>
                          <a:ext uri="{FF2B5EF4-FFF2-40B4-BE49-F238E27FC236}">
                            <a16:creationId xmlns:a16="http://schemas.microsoft.com/office/drawing/2014/main" id="{95EDFDAE-CAC1-487F-AD15-BEF59C742779}"/>
                          </a:ext>
                        </a:extLst>
                      </p:cNvPr>
                      <p:cNvPicPr/>
                      <p:nvPr/>
                    </p:nvPicPr>
                    <p:blipFill>
                      <a:blip r:embed="rId15"/>
                      <a:stretch>
                        <a:fillRect/>
                      </a:stretch>
                    </p:blipFill>
                    <p:spPr>
                      <a:xfrm>
                        <a:off x="5940077" y="5306216"/>
                        <a:ext cx="3071812" cy="1260475"/>
                      </a:xfrm>
                      <a:prstGeom prst="rect">
                        <a:avLst/>
                      </a:prstGeom>
                    </p:spPr>
                  </p:pic>
                </p:oleObj>
              </mc:Fallback>
            </mc:AlternateContent>
          </a:graphicData>
        </a:graphic>
      </p:graphicFrame>
      <p:graphicFrame>
        <p:nvGraphicFramePr>
          <p:cNvPr id="22" name="Object 21">
            <a:extLst>
              <a:ext uri="{FF2B5EF4-FFF2-40B4-BE49-F238E27FC236}">
                <a16:creationId xmlns:a16="http://schemas.microsoft.com/office/drawing/2014/main" id="{A2C1E676-E564-418E-8924-A96454A4BC43}"/>
              </a:ext>
            </a:extLst>
          </p:cNvPr>
          <p:cNvGraphicFramePr>
            <a:graphicFrameLocks noChangeAspect="1"/>
          </p:cNvGraphicFramePr>
          <p:nvPr>
            <p:extLst>
              <p:ext uri="{D42A27DB-BD31-4B8C-83A1-F6EECF244321}">
                <p14:modId xmlns:p14="http://schemas.microsoft.com/office/powerpoint/2010/main" val="3792685212"/>
              </p:ext>
            </p:extLst>
          </p:nvPr>
        </p:nvGraphicFramePr>
        <p:xfrm>
          <a:off x="9031351" y="5254226"/>
          <a:ext cx="3071812" cy="1260475"/>
        </p:xfrm>
        <a:graphic>
          <a:graphicData uri="http://schemas.openxmlformats.org/presentationml/2006/ole">
            <mc:AlternateContent xmlns:mc="http://schemas.openxmlformats.org/markup-compatibility/2006">
              <mc:Choice xmlns:v="urn:schemas-microsoft-com:vml" Requires="v">
                <p:oleObj name="Equation" r:id="rId16" imgW="1549080" imgH="634680" progId="Equation.DSMT4">
                  <p:embed/>
                </p:oleObj>
              </mc:Choice>
              <mc:Fallback>
                <p:oleObj name="Equation" r:id="rId16" imgW="1549080" imgH="634680" progId="Equation.DSMT4">
                  <p:embed/>
                  <p:pic>
                    <p:nvPicPr>
                      <p:cNvPr id="22" name="Object 21">
                        <a:extLst>
                          <a:ext uri="{FF2B5EF4-FFF2-40B4-BE49-F238E27FC236}">
                            <a16:creationId xmlns:a16="http://schemas.microsoft.com/office/drawing/2014/main" id="{A2C1E676-E564-418E-8924-A96454A4BC43}"/>
                          </a:ext>
                        </a:extLst>
                      </p:cNvPr>
                      <p:cNvPicPr/>
                      <p:nvPr/>
                    </p:nvPicPr>
                    <p:blipFill>
                      <a:blip r:embed="rId17"/>
                      <a:stretch>
                        <a:fillRect/>
                      </a:stretch>
                    </p:blipFill>
                    <p:spPr>
                      <a:xfrm>
                        <a:off x="9031351" y="5254226"/>
                        <a:ext cx="3071812" cy="1260475"/>
                      </a:xfrm>
                      <a:prstGeom prst="rect">
                        <a:avLst/>
                      </a:prstGeom>
                    </p:spPr>
                  </p:pic>
                </p:oleObj>
              </mc:Fallback>
            </mc:AlternateContent>
          </a:graphicData>
        </a:graphic>
      </p:graphicFrame>
      <p:sp>
        <p:nvSpPr>
          <p:cNvPr id="23" name="TextBox 22">
            <a:extLst>
              <a:ext uri="{FF2B5EF4-FFF2-40B4-BE49-F238E27FC236}">
                <a16:creationId xmlns:a16="http://schemas.microsoft.com/office/drawing/2014/main" id="{6B2DE3F3-39AA-4376-B227-D43215B67640}"/>
              </a:ext>
            </a:extLst>
          </p:cNvPr>
          <p:cNvSpPr txBox="1"/>
          <p:nvPr/>
        </p:nvSpPr>
        <p:spPr>
          <a:xfrm>
            <a:off x="439779" y="1243732"/>
            <a:ext cx="5318083" cy="1015663"/>
          </a:xfrm>
          <a:prstGeom prst="rect">
            <a:avLst/>
          </a:prstGeom>
          <a:noFill/>
        </p:spPr>
        <p:txBody>
          <a:bodyPr wrap="square" rtlCol="0">
            <a:spAutoFit/>
          </a:bodyPr>
          <a:lstStyle/>
          <a:p>
            <a:r>
              <a:rPr lang="en-CA" sz="2000" dirty="0">
                <a:solidFill>
                  <a:srgbClr val="FF0000"/>
                </a:solidFill>
              </a:rPr>
              <a:t>“E” technically isn’t correct b/c it didn’t subtract the tail on the right, even though the value is very small.</a:t>
            </a:r>
          </a:p>
        </p:txBody>
      </p:sp>
      <p:sp>
        <p:nvSpPr>
          <p:cNvPr id="2" name="TextBox 1">
            <a:extLst>
              <a:ext uri="{FF2B5EF4-FFF2-40B4-BE49-F238E27FC236}">
                <a16:creationId xmlns:a16="http://schemas.microsoft.com/office/drawing/2014/main" id="{77D2B399-84A2-F276-AA42-A8B52482E734}"/>
              </a:ext>
            </a:extLst>
          </p:cNvPr>
          <p:cNvSpPr txBox="1"/>
          <p:nvPr/>
        </p:nvSpPr>
        <p:spPr>
          <a:xfrm>
            <a:off x="5569527" y="5130351"/>
            <a:ext cx="6262886" cy="830997"/>
          </a:xfrm>
          <a:prstGeom prst="rect">
            <a:avLst/>
          </a:prstGeom>
          <a:noFill/>
        </p:spPr>
        <p:txBody>
          <a:bodyPr wrap="square" rtlCol="0">
            <a:spAutoFit/>
          </a:bodyPr>
          <a:lstStyle/>
          <a:p>
            <a:pPr algn="ctr"/>
            <a:r>
              <a:rPr lang="en-CA" sz="2400" b="1" dirty="0">
                <a:solidFill>
                  <a:srgbClr val="FF0000"/>
                </a:solidFill>
              </a:rPr>
              <a:t>Between “a” and “C”, answer “C” is the better answer!</a:t>
            </a:r>
          </a:p>
        </p:txBody>
      </p:sp>
    </p:spTree>
    <p:extLst>
      <p:ext uri="{BB962C8B-B14F-4D97-AF65-F5344CB8AC3E}">
        <p14:creationId xmlns:p14="http://schemas.microsoft.com/office/powerpoint/2010/main" val="1162967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fade">
                                      <p:cBhvr>
                                        <p:cTn id="22" dur="500"/>
                                        <p:tgtEl>
                                          <p:spTgt spid="2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fade">
                                      <p:cBhvr>
                                        <p:cTn id="2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3" grpId="0"/>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28817-BD38-4A64-BFC8-CAAD0A8AA505}"/>
              </a:ext>
            </a:extLst>
          </p:cNvPr>
          <p:cNvSpPr>
            <a:spLocks noGrp="1"/>
          </p:cNvSpPr>
          <p:nvPr>
            <p:ph type="title"/>
          </p:nvPr>
        </p:nvSpPr>
        <p:spPr>
          <a:xfrm>
            <a:off x="335756" y="365126"/>
            <a:ext cx="11018044" cy="706438"/>
          </a:xfrm>
        </p:spPr>
        <p:txBody>
          <a:bodyPr/>
          <a:lstStyle/>
          <a:p>
            <a:r>
              <a:rPr lang="en-CA" dirty="0"/>
              <a:t>When Do We Have Two Tailed Scenarios</a:t>
            </a:r>
          </a:p>
        </p:txBody>
      </p:sp>
      <p:sp>
        <p:nvSpPr>
          <p:cNvPr id="3" name="Content Placeholder 2">
            <a:extLst>
              <a:ext uri="{FF2B5EF4-FFF2-40B4-BE49-F238E27FC236}">
                <a16:creationId xmlns:a16="http://schemas.microsoft.com/office/drawing/2014/main" id="{360C98BE-DA06-4476-A79B-59BB9B2EB6AE}"/>
              </a:ext>
            </a:extLst>
          </p:cNvPr>
          <p:cNvSpPr>
            <a:spLocks noGrp="1"/>
          </p:cNvSpPr>
          <p:nvPr>
            <p:ph idx="1"/>
          </p:nvPr>
        </p:nvSpPr>
        <p:spPr>
          <a:xfrm>
            <a:off x="335756" y="1292225"/>
            <a:ext cx="11018044" cy="1098550"/>
          </a:xfrm>
        </p:spPr>
        <p:txBody>
          <a:bodyPr/>
          <a:lstStyle/>
          <a:p>
            <a:r>
              <a:rPr lang="en-CA" dirty="0"/>
              <a:t>A two tailed scenario is used whenever the alternative hypothesis is not equal to a </a:t>
            </a:r>
            <a:r>
              <a:rPr lang="en-CA"/>
              <a:t>assumed pop. mean</a:t>
            </a:r>
            <a:r>
              <a:rPr lang="en-CA" dirty="0"/>
              <a:t>:</a:t>
            </a:r>
          </a:p>
        </p:txBody>
      </p:sp>
      <p:pic>
        <p:nvPicPr>
          <p:cNvPr id="4" name="Picture 7" descr="Yates_3e_Ch12_p74007">
            <a:extLst>
              <a:ext uri="{FF2B5EF4-FFF2-40B4-BE49-F238E27FC236}">
                <a16:creationId xmlns:a16="http://schemas.microsoft.com/office/drawing/2014/main" id="{AECC363A-E7DA-4BE8-AB47-28FA3F5A4B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61095" t="45251" r="17268" b="43642"/>
          <a:stretch>
            <a:fillRect/>
          </a:stretch>
        </p:blipFill>
        <p:spPr bwMode="auto">
          <a:xfrm>
            <a:off x="3921125" y="2371723"/>
            <a:ext cx="2160588" cy="931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Object 4">
            <a:extLst>
              <a:ext uri="{FF2B5EF4-FFF2-40B4-BE49-F238E27FC236}">
                <a16:creationId xmlns:a16="http://schemas.microsoft.com/office/drawing/2014/main" id="{70F11753-3FCC-43EA-B391-B64D7B03DD76}"/>
              </a:ext>
            </a:extLst>
          </p:cNvPr>
          <p:cNvGraphicFramePr>
            <a:graphicFrameLocks noChangeAspect="1"/>
          </p:cNvGraphicFramePr>
          <p:nvPr>
            <p:extLst>
              <p:ext uri="{D42A27DB-BD31-4B8C-83A1-F6EECF244321}">
                <p14:modId xmlns:p14="http://schemas.microsoft.com/office/powerpoint/2010/main" val="715575341"/>
              </p:ext>
            </p:extLst>
          </p:nvPr>
        </p:nvGraphicFramePr>
        <p:xfrm>
          <a:off x="660400" y="2611436"/>
          <a:ext cx="2757488" cy="479425"/>
        </p:xfrm>
        <a:graphic>
          <a:graphicData uri="http://schemas.openxmlformats.org/presentationml/2006/ole">
            <mc:AlternateContent xmlns:mc="http://schemas.openxmlformats.org/markup-compatibility/2006">
              <mc:Choice xmlns:v="urn:schemas-microsoft-com:vml" Requires="v">
                <p:oleObj name="Equation" r:id="rId4" imgW="1459866" imgH="253890" progId="Equation.DSMT4">
                  <p:embed/>
                </p:oleObj>
              </mc:Choice>
              <mc:Fallback>
                <p:oleObj name="Equation" r:id="rId4" imgW="1459866" imgH="253890" progId="Equation.DSMT4">
                  <p:embed/>
                  <p:pic>
                    <p:nvPicPr>
                      <p:cNvPr id="5" name="Object 4">
                        <a:extLst>
                          <a:ext uri="{FF2B5EF4-FFF2-40B4-BE49-F238E27FC236}">
                            <a16:creationId xmlns:a16="http://schemas.microsoft.com/office/drawing/2014/main" id="{70F11753-3FCC-43EA-B391-B64D7B03DD7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0400" y="2611436"/>
                        <a:ext cx="2757488"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 name="Object 3">
            <a:extLst>
              <a:ext uri="{FF2B5EF4-FFF2-40B4-BE49-F238E27FC236}">
                <a16:creationId xmlns:a16="http://schemas.microsoft.com/office/drawing/2014/main" id="{011E49DC-C3D8-4B02-8DE2-8861AED8661C}"/>
              </a:ext>
            </a:extLst>
          </p:cNvPr>
          <p:cNvGraphicFramePr>
            <a:graphicFrameLocks noChangeAspect="1"/>
          </p:cNvGraphicFramePr>
          <p:nvPr>
            <p:extLst>
              <p:ext uri="{D42A27DB-BD31-4B8C-83A1-F6EECF244321}">
                <p14:modId xmlns:p14="http://schemas.microsoft.com/office/powerpoint/2010/main" val="1589063464"/>
              </p:ext>
            </p:extLst>
          </p:nvPr>
        </p:nvGraphicFramePr>
        <p:xfrm>
          <a:off x="671513" y="3740148"/>
          <a:ext cx="2733675" cy="479425"/>
        </p:xfrm>
        <a:graphic>
          <a:graphicData uri="http://schemas.openxmlformats.org/presentationml/2006/ole">
            <mc:AlternateContent xmlns:mc="http://schemas.openxmlformats.org/markup-compatibility/2006">
              <mc:Choice xmlns:v="urn:schemas-microsoft-com:vml" Requires="v">
                <p:oleObj name="Equation" r:id="rId6" imgW="1447172" imgH="253890" progId="Equation.DSMT4">
                  <p:embed/>
                </p:oleObj>
              </mc:Choice>
              <mc:Fallback>
                <p:oleObj name="Equation" r:id="rId6" imgW="1447172" imgH="253890" progId="Equation.DSMT4">
                  <p:embed/>
                  <p:pic>
                    <p:nvPicPr>
                      <p:cNvPr id="6" name="Object 3">
                        <a:extLst>
                          <a:ext uri="{FF2B5EF4-FFF2-40B4-BE49-F238E27FC236}">
                            <a16:creationId xmlns:a16="http://schemas.microsoft.com/office/drawing/2014/main" id="{011E49DC-C3D8-4B02-8DE2-8861AED8661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71513" y="3740148"/>
                        <a:ext cx="2733675"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 name="Object 4">
            <a:extLst>
              <a:ext uri="{FF2B5EF4-FFF2-40B4-BE49-F238E27FC236}">
                <a16:creationId xmlns:a16="http://schemas.microsoft.com/office/drawing/2014/main" id="{1BE6F9E2-EE07-43FE-9BDB-6118599E804A}"/>
              </a:ext>
            </a:extLst>
          </p:cNvPr>
          <p:cNvGraphicFramePr>
            <a:graphicFrameLocks noChangeAspect="1"/>
          </p:cNvGraphicFramePr>
          <p:nvPr>
            <p:extLst>
              <p:ext uri="{D42A27DB-BD31-4B8C-83A1-F6EECF244321}">
                <p14:modId xmlns:p14="http://schemas.microsoft.com/office/powerpoint/2010/main" val="541804382"/>
              </p:ext>
            </p:extLst>
          </p:nvPr>
        </p:nvGraphicFramePr>
        <p:xfrm>
          <a:off x="334963" y="4819648"/>
          <a:ext cx="3284537" cy="527050"/>
        </p:xfrm>
        <a:graphic>
          <a:graphicData uri="http://schemas.openxmlformats.org/presentationml/2006/ole">
            <mc:AlternateContent xmlns:mc="http://schemas.openxmlformats.org/markup-compatibility/2006">
              <mc:Choice xmlns:v="urn:schemas-microsoft-com:vml" Requires="v">
                <p:oleObj name="Equation" r:id="rId8" imgW="1739900" imgH="279400" progId="Equation.DSMT4">
                  <p:embed/>
                </p:oleObj>
              </mc:Choice>
              <mc:Fallback>
                <p:oleObj name="Equation" r:id="rId8" imgW="1739900" imgH="279400" progId="Equation.DSMT4">
                  <p:embed/>
                  <p:pic>
                    <p:nvPicPr>
                      <p:cNvPr id="7" name="Object 4">
                        <a:extLst>
                          <a:ext uri="{FF2B5EF4-FFF2-40B4-BE49-F238E27FC236}">
                            <a16:creationId xmlns:a16="http://schemas.microsoft.com/office/drawing/2014/main" id="{1BE6F9E2-EE07-43FE-9BDB-6118599E804A}"/>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34963" y="4819648"/>
                        <a:ext cx="3284537" cy="527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8" name="Picture 7" descr="Yates_3e_Ch12_p74007">
            <a:extLst>
              <a:ext uri="{FF2B5EF4-FFF2-40B4-BE49-F238E27FC236}">
                <a16:creationId xmlns:a16="http://schemas.microsoft.com/office/drawing/2014/main" id="{77CECB06-9203-4802-A43C-C116E11E23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61095" t="58124" r="17268" b="29002"/>
          <a:stretch>
            <a:fillRect/>
          </a:stretch>
        </p:blipFill>
        <p:spPr bwMode="auto">
          <a:xfrm>
            <a:off x="3921125" y="3370261"/>
            <a:ext cx="2160588"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Yates_3e_Ch12_p74007">
            <a:extLst>
              <a:ext uri="{FF2B5EF4-FFF2-40B4-BE49-F238E27FC236}">
                <a16:creationId xmlns:a16="http://schemas.microsoft.com/office/drawing/2014/main" id="{BD7E27E4-6EF2-4CA1-BC01-76D8F2161D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61095" t="72713" r="17268" b="16000"/>
          <a:stretch>
            <a:fillRect/>
          </a:stretch>
        </p:blipFill>
        <p:spPr bwMode="auto">
          <a:xfrm>
            <a:off x="3935413" y="4530723"/>
            <a:ext cx="2160587" cy="947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0" name="Object 9">
            <a:extLst>
              <a:ext uri="{FF2B5EF4-FFF2-40B4-BE49-F238E27FC236}">
                <a16:creationId xmlns:a16="http://schemas.microsoft.com/office/drawing/2014/main" id="{59BD560E-6EC0-414C-BADA-F9023D7B21A2}"/>
              </a:ext>
            </a:extLst>
          </p:cNvPr>
          <p:cNvGraphicFramePr>
            <a:graphicFrameLocks noChangeAspect="1"/>
          </p:cNvGraphicFramePr>
          <p:nvPr>
            <p:extLst>
              <p:ext uri="{D42A27DB-BD31-4B8C-83A1-F6EECF244321}">
                <p14:modId xmlns:p14="http://schemas.microsoft.com/office/powerpoint/2010/main" val="4089998707"/>
              </p:ext>
            </p:extLst>
          </p:nvPr>
        </p:nvGraphicFramePr>
        <p:xfrm>
          <a:off x="6361113" y="2611436"/>
          <a:ext cx="1127125" cy="336550"/>
        </p:xfrm>
        <a:graphic>
          <a:graphicData uri="http://schemas.openxmlformats.org/presentationml/2006/ole">
            <mc:AlternateContent xmlns:mc="http://schemas.openxmlformats.org/markup-compatibility/2006">
              <mc:Choice xmlns:v="urn:schemas-microsoft-com:vml" Requires="v">
                <p:oleObj name="Equation" r:id="rId10" imgW="596880" imgH="177480" progId="Equation.DSMT4">
                  <p:embed/>
                </p:oleObj>
              </mc:Choice>
              <mc:Fallback>
                <p:oleObj name="Equation" r:id="rId10" imgW="596880" imgH="177480" progId="Equation.DSMT4">
                  <p:embed/>
                  <p:pic>
                    <p:nvPicPr>
                      <p:cNvPr id="10" name="Object 9">
                        <a:extLst>
                          <a:ext uri="{FF2B5EF4-FFF2-40B4-BE49-F238E27FC236}">
                            <a16:creationId xmlns:a16="http://schemas.microsoft.com/office/drawing/2014/main" id="{59BD560E-6EC0-414C-BADA-F9023D7B21A2}"/>
                          </a:ext>
                        </a:extLst>
                      </p:cNvPr>
                      <p:cNvPicPr>
                        <a:picLocks noChangeAspect="1" noChangeArrowheads="1"/>
                      </p:cNvPicPr>
                      <p:nvPr/>
                    </p:nvPicPr>
                    <p:blipFill>
                      <a:blip r:embed="rId11"/>
                      <a:srcRect/>
                      <a:stretch>
                        <a:fillRect/>
                      </a:stretch>
                    </p:blipFill>
                    <p:spPr bwMode="auto">
                      <a:xfrm>
                        <a:off x="6361113" y="2611436"/>
                        <a:ext cx="1127125"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 name="Object 10">
            <a:extLst>
              <a:ext uri="{FF2B5EF4-FFF2-40B4-BE49-F238E27FC236}">
                <a16:creationId xmlns:a16="http://schemas.microsoft.com/office/drawing/2014/main" id="{AB645164-8944-46BD-90B9-8B4D81C1CA50}"/>
              </a:ext>
            </a:extLst>
          </p:cNvPr>
          <p:cNvGraphicFramePr>
            <a:graphicFrameLocks noChangeAspect="1"/>
          </p:cNvGraphicFramePr>
          <p:nvPr>
            <p:extLst>
              <p:ext uri="{D42A27DB-BD31-4B8C-83A1-F6EECF244321}">
                <p14:modId xmlns:p14="http://schemas.microsoft.com/office/powerpoint/2010/main" val="3659649120"/>
              </p:ext>
            </p:extLst>
          </p:nvPr>
        </p:nvGraphicFramePr>
        <p:xfrm>
          <a:off x="6361112" y="3719509"/>
          <a:ext cx="1127125" cy="336550"/>
        </p:xfrm>
        <a:graphic>
          <a:graphicData uri="http://schemas.openxmlformats.org/presentationml/2006/ole">
            <mc:AlternateContent xmlns:mc="http://schemas.openxmlformats.org/markup-compatibility/2006">
              <mc:Choice xmlns:v="urn:schemas-microsoft-com:vml" Requires="v">
                <p:oleObj name="Equation" r:id="rId12" imgW="596880" imgH="177480" progId="Equation.DSMT4">
                  <p:embed/>
                </p:oleObj>
              </mc:Choice>
              <mc:Fallback>
                <p:oleObj name="Equation" r:id="rId12" imgW="596880" imgH="177480" progId="Equation.DSMT4">
                  <p:embed/>
                  <p:pic>
                    <p:nvPicPr>
                      <p:cNvPr id="11" name="Object 10">
                        <a:extLst>
                          <a:ext uri="{FF2B5EF4-FFF2-40B4-BE49-F238E27FC236}">
                            <a16:creationId xmlns:a16="http://schemas.microsoft.com/office/drawing/2014/main" id="{AB645164-8944-46BD-90B9-8B4D81C1CA50}"/>
                          </a:ext>
                        </a:extLst>
                      </p:cNvPr>
                      <p:cNvPicPr>
                        <a:picLocks noChangeAspect="1" noChangeArrowheads="1"/>
                      </p:cNvPicPr>
                      <p:nvPr/>
                    </p:nvPicPr>
                    <p:blipFill>
                      <a:blip r:embed="rId13"/>
                      <a:srcRect/>
                      <a:stretch>
                        <a:fillRect/>
                      </a:stretch>
                    </p:blipFill>
                    <p:spPr bwMode="auto">
                      <a:xfrm>
                        <a:off x="6361112" y="3719509"/>
                        <a:ext cx="1127125"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 name="Object 11">
            <a:extLst>
              <a:ext uri="{FF2B5EF4-FFF2-40B4-BE49-F238E27FC236}">
                <a16:creationId xmlns:a16="http://schemas.microsoft.com/office/drawing/2014/main" id="{F93A7A18-BC26-413A-A417-3890B03F8793}"/>
              </a:ext>
            </a:extLst>
          </p:cNvPr>
          <p:cNvGraphicFramePr>
            <a:graphicFrameLocks noChangeAspect="1"/>
          </p:cNvGraphicFramePr>
          <p:nvPr>
            <p:extLst>
              <p:ext uri="{D42A27DB-BD31-4B8C-83A1-F6EECF244321}">
                <p14:modId xmlns:p14="http://schemas.microsoft.com/office/powerpoint/2010/main" val="547735467"/>
              </p:ext>
            </p:extLst>
          </p:nvPr>
        </p:nvGraphicFramePr>
        <p:xfrm>
          <a:off x="6346825" y="4827588"/>
          <a:ext cx="1174750" cy="336550"/>
        </p:xfrm>
        <a:graphic>
          <a:graphicData uri="http://schemas.openxmlformats.org/presentationml/2006/ole">
            <mc:AlternateContent xmlns:mc="http://schemas.openxmlformats.org/markup-compatibility/2006">
              <mc:Choice xmlns:v="urn:schemas-microsoft-com:vml" Requires="v">
                <p:oleObj name="Equation" r:id="rId14" imgW="622080" imgH="177480" progId="Equation.DSMT4">
                  <p:embed/>
                </p:oleObj>
              </mc:Choice>
              <mc:Fallback>
                <p:oleObj name="Equation" r:id="rId14" imgW="622080" imgH="177480" progId="Equation.DSMT4">
                  <p:embed/>
                  <p:pic>
                    <p:nvPicPr>
                      <p:cNvPr id="12" name="Object 11">
                        <a:extLst>
                          <a:ext uri="{FF2B5EF4-FFF2-40B4-BE49-F238E27FC236}">
                            <a16:creationId xmlns:a16="http://schemas.microsoft.com/office/drawing/2014/main" id="{F93A7A18-BC26-413A-A417-3890B03F8793}"/>
                          </a:ext>
                        </a:extLst>
                      </p:cNvPr>
                      <p:cNvPicPr>
                        <a:picLocks noChangeAspect="1" noChangeArrowheads="1"/>
                      </p:cNvPicPr>
                      <p:nvPr/>
                    </p:nvPicPr>
                    <p:blipFill>
                      <a:blip r:embed="rId15"/>
                      <a:srcRect/>
                      <a:stretch>
                        <a:fillRect/>
                      </a:stretch>
                    </p:blipFill>
                    <p:spPr bwMode="auto">
                      <a:xfrm>
                        <a:off x="6346825" y="4827588"/>
                        <a:ext cx="117475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4276450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linds(horizont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linds(horizontal)">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linds(horizontal)">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blinds(horizontal)">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linds(horizontal)">
                                      <p:cBhvr>
                                        <p:cTn id="4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825E7-2D29-4F9C-B978-1FA6B9216754}"/>
              </a:ext>
            </a:extLst>
          </p:cNvPr>
          <p:cNvSpPr>
            <a:spLocks noGrp="1"/>
          </p:cNvSpPr>
          <p:nvPr>
            <p:ph type="title"/>
          </p:nvPr>
        </p:nvSpPr>
        <p:spPr>
          <a:xfrm>
            <a:off x="128589" y="365125"/>
            <a:ext cx="11225212" cy="770731"/>
          </a:xfrm>
        </p:spPr>
        <p:txBody>
          <a:bodyPr/>
          <a:lstStyle/>
          <a:p>
            <a:r>
              <a:rPr lang="en-CA" dirty="0"/>
              <a:t>Ex: Find the P-value for each of the following: </a:t>
            </a:r>
          </a:p>
        </p:txBody>
      </p:sp>
      <p:sp>
        <p:nvSpPr>
          <p:cNvPr id="3" name="Content Placeholder 2">
            <a:extLst>
              <a:ext uri="{FF2B5EF4-FFF2-40B4-BE49-F238E27FC236}">
                <a16:creationId xmlns:a16="http://schemas.microsoft.com/office/drawing/2014/main" id="{059F7853-4C8F-44DD-A703-5BB5B5B06639}"/>
              </a:ext>
            </a:extLst>
          </p:cNvPr>
          <p:cNvSpPr>
            <a:spLocks noGrp="1"/>
          </p:cNvSpPr>
          <p:nvPr>
            <p:ph idx="1"/>
          </p:nvPr>
        </p:nvSpPr>
        <p:spPr>
          <a:xfrm>
            <a:off x="4822032" y="1228724"/>
            <a:ext cx="5536405" cy="450058"/>
          </a:xfrm>
        </p:spPr>
        <p:txBody>
          <a:bodyPr>
            <a:normAutofit lnSpcReduction="10000"/>
          </a:bodyPr>
          <a:lstStyle/>
          <a:p>
            <a:pPr marL="0" indent="0">
              <a:buNone/>
            </a:pPr>
            <a:r>
              <a:rPr lang="en-CA" dirty="0"/>
              <a:t>a) One Tail                   b) Two Tail</a:t>
            </a:r>
          </a:p>
        </p:txBody>
      </p:sp>
      <p:graphicFrame>
        <p:nvGraphicFramePr>
          <p:cNvPr id="4" name="Object 3">
            <a:extLst>
              <a:ext uri="{FF2B5EF4-FFF2-40B4-BE49-F238E27FC236}">
                <a16:creationId xmlns:a16="http://schemas.microsoft.com/office/drawing/2014/main" id="{ECB56105-217E-4FD4-AC57-6969900372C7}"/>
              </a:ext>
            </a:extLst>
          </p:cNvPr>
          <p:cNvGraphicFramePr>
            <a:graphicFrameLocks noChangeAspect="1"/>
          </p:cNvGraphicFramePr>
          <p:nvPr>
            <p:extLst>
              <p:ext uri="{D42A27DB-BD31-4B8C-83A1-F6EECF244321}">
                <p14:modId xmlns:p14="http://schemas.microsoft.com/office/powerpoint/2010/main" val="911328523"/>
              </p:ext>
            </p:extLst>
          </p:nvPr>
        </p:nvGraphicFramePr>
        <p:xfrm>
          <a:off x="89695" y="1228725"/>
          <a:ext cx="4416184" cy="450057"/>
        </p:xfrm>
        <a:graphic>
          <a:graphicData uri="http://schemas.openxmlformats.org/presentationml/2006/ole">
            <mc:AlternateContent xmlns:mc="http://schemas.openxmlformats.org/markup-compatibility/2006">
              <mc:Choice xmlns:v="urn:schemas-microsoft-com:vml" Requires="v">
                <p:oleObj name="Equation" r:id="rId3" imgW="1993680" imgH="203040" progId="Equation.DSMT4">
                  <p:embed/>
                </p:oleObj>
              </mc:Choice>
              <mc:Fallback>
                <p:oleObj name="Equation" r:id="rId3" imgW="1993680" imgH="203040" progId="Equation.DSMT4">
                  <p:embed/>
                  <p:pic>
                    <p:nvPicPr>
                      <p:cNvPr id="4" name="Object 3">
                        <a:extLst>
                          <a:ext uri="{FF2B5EF4-FFF2-40B4-BE49-F238E27FC236}">
                            <a16:creationId xmlns:a16="http://schemas.microsoft.com/office/drawing/2014/main" id="{ECB56105-217E-4FD4-AC57-6969900372C7}"/>
                          </a:ext>
                        </a:extLst>
                      </p:cNvPr>
                      <p:cNvPicPr/>
                      <p:nvPr/>
                    </p:nvPicPr>
                    <p:blipFill>
                      <a:blip r:embed="rId4"/>
                      <a:stretch>
                        <a:fillRect/>
                      </a:stretch>
                    </p:blipFill>
                    <p:spPr>
                      <a:xfrm>
                        <a:off x="89695" y="1228725"/>
                        <a:ext cx="4416184" cy="450057"/>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D8679459-20FA-457D-93E4-4DEBABA9BA8C}"/>
              </a:ext>
            </a:extLst>
          </p:cNvPr>
          <p:cNvGraphicFramePr>
            <a:graphicFrameLocks noChangeAspect="1"/>
          </p:cNvGraphicFramePr>
          <p:nvPr>
            <p:extLst>
              <p:ext uri="{D42A27DB-BD31-4B8C-83A1-F6EECF244321}">
                <p14:modId xmlns:p14="http://schemas.microsoft.com/office/powerpoint/2010/main" val="947469809"/>
              </p:ext>
            </p:extLst>
          </p:nvPr>
        </p:nvGraphicFramePr>
        <p:xfrm>
          <a:off x="313531" y="1771651"/>
          <a:ext cx="1603375" cy="1347788"/>
        </p:xfrm>
        <a:graphic>
          <a:graphicData uri="http://schemas.openxmlformats.org/presentationml/2006/ole">
            <mc:AlternateContent xmlns:mc="http://schemas.openxmlformats.org/markup-compatibility/2006">
              <mc:Choice xmlns:v="urn:schemas-microsoft-com:vml" Requires="v">
                <p:oleObj name="Equation" r:id="rId5" imgW="723600" imgH="609480" progId="Equation.DSMT4">
                  <p:embed/>
                </p:oleObj>
              </mc:Choice>
              <mc:Fallback>
                <p:oleObj name="Equation" r:id="rId5" imgW="723600" imgH="609480" progId="Equation.DSMT4">
                  <p:embed/>
                  <p:pic>
                    <p:nvPicPr>
                      <p:cNvPr id="5" name="Object 4">
                        <a:extLst>
                          <a:ext uri="{FF2B5EF4-FFF2-40B4-BE49-F238E27FC236}">
                            <a16:creationId xmlns:a16="http://schemas.microsoft.com/office/drawing/2014/main" id="{D8679459-20FA-457D-93E4-4DEBABA9BA8C}"/>
                          </a:ext>
                        </a:extLst>
                      </p:cNvPr>
                      <p:cNvPicPr/>
                      <p:nvPr/>
                    </p:nvPicPr>
                    <p:blipFill>
                      <a:blip r:embed="rId6"/>
                      <a:stretch>
                        <a:fillRect/>
                      </a:stretch>
                    </p:blipFill>
                    <p:spPr>
                      <a:xfrm>
                        <a:off x="313531" y="1771651"/>
                        <a:ext cx="1603375" cy="1347788"/>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3C72A6EC-2662-456B-91F4-CB241C290045}"/>
              </a:ext>
            </a:extLst>
          </p:cNvPr>
          <p:cNvGraphicFramePr>
            <a:graphicFrameLocks noChangeAspect="1"/>
          </p:cNvGraphicFramePr>
          <p:nvPr>
            <p:extLst>
              <p:ext uri="{D42A27DB-BD31-4B8C-83A1-F6EECF244321}">
                <p14:modId xmlns:p14="http://schemas.microsoft.com/office/powerpoint/2010/main" val="357692027"/>
              </p:ext>
            </p:extLst>
          </p:nvPr>
        </p:nvGraphicFramePr>
        <p:xfrm>
          <a:off x="1916906" y="1778795"/>
          <a:ext cx="1012825" cy="869950"/>
        </p:xfrm>
        <a:graphic>
          <a:graphicData uri="http://schemas.openxmlformats.org/presentationml/2006/ole">
            <mc:AlternateContent xmlns:mc="http://schemas.openxmlformats.org/markup-compatibility/2006">
              <mc:Choice xmlns:v="urn:schemas-microsoft-com:vml" Requires="v">
                <p:oleObj name="Equation" r:id="rId7" imgW="457200" imgH="393480" progId="Equation.DSMT4">
                  <p:embed/>
                </p:oleObj>
              </mc:Choice>
              <mc:Fallback>
                <p:oleObj name="Equation" r:id="rId7" imgW="457200" imgH="393480" progId="Equation.DSMT4">
                  <p:embed/>
                  <p:pic>
                    <p:nvPicPr>
                      <p:cNvPr id="6" name="Object 5">
                        <a:extLst>
                          <a:ext uri="{FF2B5EF4-FFF2-40B4-BE49-F238E27FC236}">
                            <a16:creationId xmlns:a16="http://schemas.microsoft.com/office/drawing/2014/main" id="{3C72A6EC-2662-456B-91F4-CB241C290045}"/>
                          </a:ext>
                        </a:extLst>
                      </p:cNvPr>
                      <p:cNvPicPr/>
                      <p:nvPr/>
                    </p:nvPicPr>
                    <p:blipFill>
                      <a:blip r:embed="rId8"/>
                      <a:stretch>
                        <a:fillRect/>
                      </a:stretch>
                    </p:blipFill>
                    <p:spPr>
                      <a:xfrm>
                        <a:off x="1916906" y="1778795"/>
                        <a:ext cx="1012825" cy="86995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C28FF42A-2A21-4AFB-88B3-FD6E5559A381}"/>
              </a:ext>
            </a:extLst>
          </p:cNvPr>
          <p:cNvGraphicFramePr>
            <a:graphicFrameLocks noChangeAspect="1"/>
          </p:cNvGraphicFramePr>
          <p:nvPr>
            <p:extLst>
              <p:ext uri="{D42A27DB-BD31-4B8C-83A1-F6EECF244321}">
                <p14:modId xmlns:p14="http://schemas.microsoft.com/office/powerpoint/2010/main" val="2028711080"/>
              </p:ext>
            </p:extLst>
          </p:nvPr>
        </p:nvGraphicFramePr>
        <p:xfrm>
          <a:off x="2937668" y="2016918"/>
          <a:ext cx="731837" cy="365125"/>
        </p:xfrm>
        <a:graphic>
          <a:graphicData uri="http://schemas.openxmlformats.org/presentationml/2006/ole">
            <mc:AlternateContent xmlns:mc="http://schemas.openxmlformats.org/markup-compatibility/2006">
              <mc:Choice xmlns:v="urn:schemas-microsoft-com:vml" Requires="v">
                <p:oleObj name="Equation" r:id="rId9" imgW="330120" imgH="164880" progId="Equation.DSMT4">
                  <p:embed/>
                </p:oleObj>
              </mc:Choice>
              <mc:Fallback>
                <p:oleObj name="Equation" r:id="rId9" imgW="330120" imgH="164880" progId="Equation.DSMT4">
                  <p:embed/>
                  <p:pic>
                    <p:nvPicPr>
                      <p:cNvPr id="7" name="Object 6">
                        <a:extLst>
                          <a:ext uri="{FF2B5EF4-FFF2-40B4-BE49-F238E27FC236}">
                            <a16:creationId xmlns:a16="http://schemas.microsoft.com/office/drawing/2014/main" id="{C28FF42A-2A21-4AFB-88B3-FD6E5559A381}"/>
                          </a:ext>
                        </a:extLst>
                      </p:cNvPr>
                      <p:cNvPicPr/>
                      <p:nvPr/>
                    </p:nvPicPr>
                    <p:blipFill>
                      <a:blip r:embed="rId10"/>
                      <a:stretch>
                        <a:fillRect/>
                      </a:stretch>
                    </p:blipFill>
                    <p:spPr>
                      <a:xfrm>
                        <a:off x="2937668" y="2016918"/>
                        <a:ext cx="731837" cy="365125"/>
                      </a:xfrm>
                      <a:prstGeom prst="rect">
                        <a:avLst/>
                      </a:prstGeom>
                    </p:spPr>
                  </p:pic>
                </p:oleObj>
              </mc:Fallback>
            </mc:AlternateContent>
          </a:graphicData>
        </a:graphic>
      </p:graphicFrame>
      <p:pic>
        <p:nvPicPr>
          <p:cNvPr id="8" name="Picture 7">
            <a:extLst>
              <a:ext uri="{FF2B5EF4-FFF2-40B4-BE49-F238E27FC236}">
                <a16:creationId xmlns:a16="http://schemas.microsoft.com/office/drawing/2014/main" id="{6192D4F9-2C87-4172-8B6D-63D20E484311}"/>
              </a:ext>
            </a:extLst>
          </p:cNvPr>
          <p:cNvPicPr>
            <a:picLocks noChangeAspect="1"/>
          </p:cNvPicPr>
          <p:nvPr/>
        </p:nvPicPr>
        <p:blipFill>
          <a:blip r:embed="rId11"/>
          <a:stretch>
            <a:fillRect/>
          </a:stretch>
        </p:blipFill>
        <p:spPr>
          <a:xfrm>
            <a:off x="4350544" y="1820467"/>
            <a:ext cx="3171826" cy="1250156"/>
          </a:xfrm>
          <a:prstGeom prst="rect">
            <a:avLst/>
          </a:prstGeom>
        </p:spPr>
      </p:pic>
      <p:graphicFrame>
        <p:nvGraphicFramePr>
          <p:cNvPr id="9" name="Object 8">
            <a:extLst>
              <a:ext uri="{FF2B5EF4-FFF2-40B4-BE49-F238E27FC236}">
                <a16:creationId xmlns:a16="http://schemas.microsoft.com/office/drawing/2014/main" id="{B4DAB444-9FC4-45D3-956F-4F058033850C}"/>
              </a:ext>
            </a:extLst>
          </p:cNvPr>
          <p:cNvGraphicFramePr>
            <a:graphicFrameLocks noChangeAspect="1"/>
          </p:cNvGraphicFramePr>
          <p:nvPr>
            <p:extLst>
              <p:ext uri="{D42A27DB-BD31-4B8C-83A1-F6EECF244321}">
                <p14:modId xmlns:p14="http://schemas.microsoft.com/office/powerpoint/2010/main" val="2699459812"/>
              </p:ext>
            </p:extLst>
          </p:nvPr>
        </p:nvGraphicFramePr>
        <p:xfrm>
          <a:off x="4824414" y="3048000"/>
          <a:ext cx="810248" cy="309563"/>
        </p:xfrm>
        <a:graphic>
          <a:graphicData uri="http://schemas.openxmlformats.org/presentationml/2006/ole">
            <mc:AlternateContent xmlns:mc="http://schemas.openxmlformats.org/markup-compatibility/2006">
              <mc:Choice xmlns:v="urn:schemas-microsoft-com:vml" Requires="v">
                <p:oleObj name="Equation" r:id="rId12" imgW="431640" imgH="164880" progId="Equation.DSMT4">
                  <p:embed/>
                </p:oleObj>
              </mc:Choice>
              <mc:Fallback>
                <p:oleObj name="Equation" r:id="rId12" imgW="431640" imgH="164880" progId="Equation.DSMT4">
                  <p:embed/>
                  <p:pic>
                    <p:nvPicPr>
                      <p:cNvPr id="9" name="Object 8">
                        <a:extLst>
                          <a:ext uri="{FF2B5EF4-FFF2-40B4-BE49-F238E27FC236}">
                            <a16:creationId xmlns:a16="http://schemas.microsoft.com/office/drawing/2014/main" id="{B4DAB444-9FC4-45D3-956F-4F058033850C}"/>
                          </a:ext>
                        </a:extLst>
                      </p:cNvPr>
                      <p:cNvPicPr/>
                      <p:nvPr/>
                    </p:nvPicPr>
                    <p:blipFill>
                      <a:blip r:embed="rId13"/>
                      <a:stretch>
                        <a:fillRect/>
                      </a:stretch>
                    </p:blipFill>
                    <p:spPr>
                      <a:xfrm>
                        <a:off x="4824414" y="3048000"/>
                        <a:ext cx="810248" cy="309563"/>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34F43FD0-7EA5-4972-96F3-BF232AE2D41D}"/>
              </a:ext>
            </a:extLst>
          </p:cNvPr>
          <p:cNvGraphicFramePr>
            <a:graphicFrameLocks noChangeAspect="1"/>
          </p:cNvGraphicFramePr>
          <p:nvPr>
            <p:extLst>
              <p:ext uri="{D42A27DB-BD31-4B8C-83A1-F6EECF244321}">
                <p14:modId xmlns:p14="http://schemas.microsoft.com/office/powerpoint/2010/main" val="1523926002"/>
              </p:ext>
            </p:extLst>
          </p:nvPr>
        </p:nvGraphicFramePr>
        <p:xfrm>
          <a:off x="3629022" y="3250401"/>
          <a:ext cx="2593180" cy="381350"/>
        </p:xfrm>
        <a:graphic>
          <a:graphicData uri="http://schemas.openxmlformats.org/presentationml/2006/ole">
            <mc:AlternateContent xmlns:mc="http://schemas.openxmlformats.org/markup-compatibility/2006">
              <mc:Choice xmlns:v="urn:schemas-microsoft-com:vml" Requires="v">
                <p:oleObj name="Equation" r:id="rId14" imgW="1726920" imgH="253800" progId="Equation.DSMT4">
                  <p:embed/>
                </p:oleObj>
              </mc:Choice>
              <mc:Fallback>
                <p:oleObj name="Equation" r:id="rId14" imgW="1726920" imgH="253800" progId="Equation.DSMT4">
                  <p:embed/>
                  <p:pic>
                    <p:nvPicPr>
                      <p:cNvPr id="10" name="Object 9">
                        <a:extLst>
                          <a:ext uri="{FF2B5EF4-FFF2-40B4-BE49-F238E27FC236}">
                            <a16:creationId xmlns:a16="http://schemas.microsoft.com/office/drawing/2014/main" id="{34F43FD0-7EA5-4972-96F3-BF232AE2D41D}"/>
                          </a:ext>
                        </a:extLst>
                      </p:cNvPr>
                      <p:cNvPicPr/>
                      <p:nvPr/>
                    </p:nvPicPr>
                    <p:blipFill>
                      <a:blip r:embed="rId15"/>
                      <a:stretch>
                        <a:fillRect/>
                      </a:stretch>
                    </p:blipFill>
                    <p:spPr>
                      <a:xfrm>
                        <a:off x="3629022" y="3250401"/>
                        <a:ext cx="2593180" cy="381350"/>
                      </a:xfrm>
                      <a:prstGeom prst="rect">
                        <a:avLst/>
                      </a:prstGeom>
                    </p:spPr>
                  </p:pic>
                </p:oleObj>
              </mc:Fallback>
            </mc:AlternateContent>
          </a:graphicData>
        </a:graphic>
      </p:graphicFrame>
      <p:graphicFrame>
        <p:nvGraphicFramePr>
          <p:cNvPr id="11" name="Object 10">
            <a:extLst>
              <a:ext uri="{FF2B5EF4-FFF2-40B4-BE49-F238E27FC236}">
                <a16:creationId xmlns:a16="http://schemas.microsoft.com/office/drawing/2014/main" id="{2EA29958-64C4-4F23-AE58-9E7CDB75C1BB}"/>
              </a:ext>
            </a:extLst>
          </p:cNvPr>
          <p:cNvGraphicFramePr>
            <a:graphicFrameLocks noChangeAspect="1"/>
          </p:cNvGraphicFramePr>
          <p:nvPr>
            <p:extLst>
              <p:ext uri="{D42A27DB-BD31-4B8C-83A1-F6EECF244321}">
                <p14:modId xmlns:p14="http://schemas.microsoft.com/office/powerpoint/2010/main" val="1137937328"/>
              </p:ext>
            </p:extLst>
          </p:nvPr>
        </p:nvGraphicFramePr>
        <p:xfrm>
          <a:off x="6286893" y="3307726"/>
          <a:ext cx="1163638" cy="266700"/>
        </p:xfrm>
        <a:graphic>
          <a:graphicData uri="http://schemas.openxmlformats.org/presentationml/2006/ole">
            <mc:AlternateContent xmlns:mc="http://schemas.openxmlformats.org/markup-compatibility/2006">
              <mc:Choice xmlns:v="urn:schemas-microsoft-com:vml" Requires="v">
                <p:oleObj name="Equation" r:id="rId16" imgW="774360" imgH="177480" progId="Equation.DSMT4">
                  <p:embed/>
                </p:oleObj>
              </mc:Choice>
              <mc:Fallback>
                <p:oleObj name="Equation" r:id="rId16" imgW="774360" imgH="177480" progId="Equation.DSMT4">
                  <p:embed/>
                  <p:pic>
                    <p:nvPicPr>
                      <p:cNvPr id="11" name="Object 10">
                        <a:extLst>
                          <a:ext uri="{FF2B5EF4-FFF2-40B4-BE49-F238E27FC236}">
                            <a16:creationId xmlns:a16="http://schemas.microsoft.com/office/drawing/2014/main" id="{2EA29958-64C4-4F23-AE58-9E7CDB75C1BB}"/>
                          </a:ext>
                        </a:extLst>
                      </p:cNvPr>
                      <p:cNvPicPr/>
                      <p:nvPr/>
                    </p:nvPicPr>
                    <p:blipFill>
                      <a:blip r:embed="rId17"/>
                      <a:stretch>
                        <a:fillRect/>
                      </a:stretch>
                    </p:blipFill>
                    <p:spPr>
                      <a:xfrm>
                        <a:off x="6286893" y="3307726"/>
                        <a:ext cx="1163638" cy="266700"/>
                      </a:xfrm>
                      <a:prstGeom prst="rect">
                        <a:avLst/>
                      </a:prstGeom>
                    </p:spPr>
                  </p:pic>
                </p:oleObj>
              </mc:Fallback>
            </mc:AlternateContent>
          </a:graphicData>
        </a:graphic>
      </p:graphicFrame>
      <p:pic>
        <p:nvPicPr>
          <p:cNvPr id="12" name="Picture 11">
            <a:extLst>
              <a:ext uri="{FF2B5EF4-FFF2-40B4-BE49-F238E27FC236}">
                <a16:creationId xmlns:a16="http://schemas.microsoft.com/office/drawing/2014/main" id="{A2F00FD3-1C73-416E-BBDA-8991DBF956B6}"/>
              </a:ext>
            </a:extLst>
          </p:cNvPr>
          <p:cNvPicPr>
            <a:picLocks noChangeAspect="1"/>
          </p:cNvPicPr>
          <p:nvPr/>
        </p:nvPicPr>
        <p:blipFill>
          <a:blip r:embed="rId18"/>
          <a:stretch>
            <a:fillRect/>
          </a:stretch>
        </p:blipFill>
        <p:spPr>
          <a:xfrm>
            <a:off x="7874794" y="1820467"/>
            <a:ext cx="3591318" cy="1250156"/>
          </a:xfrm>
          <a:prstGeom prst="rect">
            <a:avLst/>
          </a:prstGeom>
        </p:spPr>
      </p:pic>
      <p:graphicFrame>
        <p:nvGraphicFramePr>
          <p:cNvPr id="13" name="Object 12">
            <a:extLst>
              <a:ext uri="{FF2B5EF4-FFF2-40B4-BE49-F238E27FC236}">
                <a16:creationId xmlns:a16="http://schemas.microsoft.com/office/drawing/2014/main" id="{2A118EF6-9917-4AAD-B81D-74242E672165}"/>
              </a:ext>
            </a:extLst>
          </p:cNvPr>
          <p:cNvGraphicFramePr>
            <a:graphicFrameLocks noChangeAspect="1"/>
          </p:cNvGraphicFramePr>
          <p:nvPr>
            <p:extLst>
              <p:ext uri="{D42A27DB-BD31-4B8C-83A1-F6EECF244321}">
                <p14:modId xmlns:p14="http://schemas.microsoft.com/office/powerpoint/2010/main" val="863376975"/>
              </p:ext>
            </p:extLst>
          </p:nvPr>
        </p:nvGraphicFramePr>
        <p:xfrm>
          <a:off x="8395103" y="3015934"/>
          <a:ext cx="645318" cy="246550"/>
        </p:xfrm>
        <a:graphic>
          <a:graphicData uri="http://schemas.openxmlformats.org/presentationml/2006/ole">
            <mc:AlternateContent xmlns:mc="http://schemas.openxmlformats.org/markup-compatibility/2006">
              <mc:Choice xmlns:v="urn:schemas-microsoft-com:vml" Requires="v">
                <p:oleObj name="Equation" r:id="rId19" imgW="431640" imgH="164880" progId="Equation.DSMT4">
                  <p:embed/>
                </p:oleObj>
              </mc:Choice>
              <mc:Fallback>
                <p:oleObj name="Equation" r:id="rId19" imgW="431640" imgH="164880" progId="Equation.DSMT4">
                  <p:embed/>
                  <p:pic>
                    <p:nvPicPr>
                      <p:cNvPr id="13" name="Object 12">
                        <a:extLst>
                          <a:ext uri="{FF2B5EF4-FFF2-40B4-BE49-F238E27FC236}">
                            <a16:creationId xmlns:a16="http://schemas.microsoft.com/office/drawing/2014/main" id="{2A118EF6-9917-4AAD-B81D-74242E672165}"/>
                          </a:ext>
                        </a:extLst>
                      </p:cNvPr>
                      <p:cNvPicPr/>
                      <p:nvPr/>
                    </p:nvPicPr>
                    <p:blipFill>
                      <a:blip r:embed="rId20"/>
                      <a:stretch>
                        <a:fillRect/>
                      </a:stretch>
                    </p:blipFill>
                    <p:spPr>
                      <a:xfrm>
                        <a:off x="8395103" y="3015934"/>
                        <a:ext cx="645318" cy="246550"/>
                      </a:xfrm>
                      <a:prstGeom prst="rect">
                        <a:avLst/>
                      </a:prstGeom>
                    </p:spPr>
                  </p:pic>
                </p:oleObj>
              </mc:Fallback>
            </mc:AlternateContent>
          </a:graphicData>
        </a:graphic>
      </p:graphicFrame>
      <p:graphicFrame>
        <p:nvGraphicFramePr>
          <p:cNvPr id="14" name="Object 13">
            <a:extLst>
              <a:ext uri="{FF2B5EF4-FFF2-40B4-BE49-F238E27FC236}">
                <a16:creationId xmlns:a16="http://schemas.microsoft.com/office/drawing/2014/main" id="{6807B137-629E-455F-8A23-79C3CDD63189}"/>
              </a:ext>
            </a:extLst>
          </p:cNvPr>
          <p:cNvGraphicFramePr>
            <a:graphicFrameLocks noChangeAspect="1"/>
          </p:cNvGraphicFramePr>
          <p:nvPr>
            <p:extLst>
              <p:ext uri="{D42A27DB-BD31-4B8C-83A1-F6EECF244321}">
                <p14:modId xmlns:p14="http://schemas.microsoft.com/office/powerpoint/2010/main" val="1431387683"/>
              </p:ext>
            </p:extLst>
          </p:nvPr>
        </p:nvGraphicFramePr>
        <p:xfrm>
          <a:off x="10360820" y="3022600"/>
          <a:ext cx="531812" cy="246063"/>
        </p:xfrm>
        <a:graphic>
          <a:graphicData uri="http://schemas.openxmlformats.org/presentationml/2006/ole">
            <mc:AlternateContent xmlns:mc="http://schemas.openxmlformats.org/markup-compatibility/2006">
              <mc:Choice xmlns:v="urn:schemas-microsoft-com:vml" Requires="v">
                <p:oleObj name="Equation" r:id="rId21" imgW="355320" imgH="164880" progId="Equation.DSMT4">
                  <p:embed/>
                </p:oleObj>
              </mc:Choice>
              <mc:Fallback>
                <p:oleObj name="Equation" r:id="rId21" imgW="355320" imgH="164880" progId="Equation.DSMT4">
                  <p:embed/>
                  <p:pic>
                    <p:nvPicPr>
                      <p:cNvPr id="14" name="Object 13">
                        <a:extLst>
                          <a:ext uri="{FF2B5EF4-FFF2-40B4-BE49-F238E27FC236}">
                            <a16:creationId xmlns:a16="http://schemas.microsoft.com/office/drawing/2014/main" id="{6807B137-629E-455F-8A23-79C3CDD63189}"/>
                          </a:ext>
                        </a:extLst>
                      </p:cNvPr>
                      <p:cNvPicPr/>
                      <p:nvPr/>
                    </p:nvPicPr>
                    <p:blipFill>
                      <a:blip r:embed="rId22"/>
                      <a:stretch>
                        <a:fillRect/>
                      </a:stretch>
                    </p:blipFill>
                    <p:spPr>
                      <a:xfrm>
                        <a:off x="10360820" y="3022600"/>
                        <a:ext cx="531812" cy="246063"/>
                      </a:xfrm>
                      <a:prstGeom prst="rect">
                        <a:avLst/>
                      </a:prstGeom>
                    </p:spPr>
                  </p:pic>
                </p:oleObj>
              </mc:Fallback>
            </mc:AlternateContent>
          </a:graphicData>
        </a:graphic>
      </p:graphicFrame>
      <p:graphicFrame>
        <p:nvGraphicFramePr>
          <p:cNvPr id="15" name="Object 14">
            <a:extLst>
              <a:ext uri="{FF2B5EF4-FFF2-40B4-BE49-F238E27FC236}">
                <a16:creationId xmlns:a16="http://schemas.microsoft.com/office/drawing/2014/main" id="{C81E59D3-56C2-41EF-B53E-51563786609E}"/>
              </a:ext>
            </a:extLst>
          </p:cNvPr>
          <p:cNvGraphicFramePr>
            <a:graphicFrameLocks noChangeAspect="1"/>
          </p:cNvGraphicFramePr>
          <p:nvPr>
            <p:extLst>
              <p:ext uri="{D42A27DB-BD31-4B8C-83A1-F6EECF244321}">
                <p14:modId xmlns:p14="http://schemas.microsoft.com/office/powerpoint/2010/main" val="923565434"/>
              </p:ext>
            </p:extLst>
          </p:nvPr>
        </p:nvGraphicFramePr>
        <p:xfrm>
          <a:off x="5343525" y="3672281"/>
          <a:ext cx="2022475" cy="266700"/>
        </p:xfrm>
        <a:graphic>
          <a:graphicData uri="http://schemas.openxmlformats.org/presentationml/2006/ole">
            <mc:AlternateContent xmlns:mc="http://schemas.openxmlformats.org/markup-compatibility/2006">
              <mc:Choice xmlns:v="urn:schemas-microsoft-com:vml" Requires="v">
                <p:oleObj name="Equation" r:id="rId23" imgW="1346040" imgH="177480" progId="Equation.DSMT4">
                  <p:embed/>
                </p:oleObj>
              </mc:Choice>
              <mc:Fallback>
                <p:oleObj name="Equation" r:id="rId23" imgW="1346040" imgH="177480" progId="Equation.DSMT4">
                  <p:embed/>
                  <p:pic>
                    <p:nvPicPr>
                      <p:cNvPr id="15" name="Object 14">
                        <a:extLst>
                          <a:ext uri="{FF2B5EF4-FFF2-40B4-BE49-F238E27FC236}">
                            <a16:creationId xmlns:a16="http://schemas.microsoft.com/office/drawing/2014/main" id="{C81E59D3-56C2-41EF-B53E-51563786609E}"/>
                          </a:ext>
                        </a:extLst>
                      </p:cNvPr>
                      <p:cNvPicPr/>
                      <p:nvPr/>
                    </p:nvPicPr>
                    <p:blipFill>
                      <a:blip r:embed="rId24"/>
                      <a:stretch>
                        <a:fillRect/>
                      </a:stretch>
                    </p:blipFill>
                    <p:spPr>
                      <a:xfrm>
                        <a:off x="5343525" y="3672281"/>
                        <a:ext cx="2022475" cy="266700"/>
                      </a:xfrm>
                      <a:prstGeom prst="rect">
                        <a:avLst/>
                      </a:prstGeom>
                    </p:spPr>
                  </p:pic>
                </p:oleObj>
              </mc:Fallback>
            </mc:AlternateContent>
          </a:graphicData>
        </a:graphic>
      </p:graphicFrame>
      <p:graphicFrame>
        <p:nvGraphicFramePr>
          <p:cNvPr id="16" name="Object 15">
            <a:extLst>
              <a:ext uri="{FF2B5EF4-FFF2-40B4-BE49-F238E27FC236}">
                <a16:creationId xmlns:a16="http://schemas.microsoft.com/office/drawing/2014/main" id="{3CC98383-9098-449E-9A55-1A92D9A4473D}"/>
              </a:ext>
            </a:extLst>
          </p:cNvPr>
          <p:cNvGraphicFramePr>
            <a:graphicFrameLocks noChangeAspect="1"/>
          </p:cNvGraphicFramePr>
          <p:nvPr>
            <p:extLst>
              <p:ext uri="{D42A27DB-BD31-4B8C-83A1-F6EECF244321}">
                <p14:modId xmlns:p14="http://schemas.microsoft.com/office/powerpoint/2010/main" val="1170631901"/>
              </p:ext>
            </p:extLst>
          </p:nvPr>
        </p:nvGraphicFramePr>
        <p:xfrm>
          <a:off x="8542170" y="3291851"/>
          <a:ext cx="2327275" cy="266700"/>
        </p:xfrm>
        <a:graphic>
          <a:graphicData uri="http://schemas.openxmlformats.org/presentationml/2006/ole">
            <mc:AlternateContent xmlns:mc="http://schemas.openxmlformats.org/markup-compatibility/2006">
              <mc:Choice xmlns:v="urn:schemas-microsoft-com:vml" Requires="v">
                <p:oleObj name="Equation" r:id="rId25" imgW="1549080" imgH="177480" progId="Equation.DSMT4">
                  <p:embed/>
                </p:oleObj>
              </mc:Choice>
              <mc:Fallback>
                <p:oleObj name="Equation" r:id="rId25" imgW="1549080" imgH="177480" progId="Equation.DSMT4">
                  <p:embed/>
                  <p:pic>
                    <p:nvPicPr>
                      <p:cNvPr id="16" name="Object 15">
                        <a:extLst>
                          <a:ext uri="{FF2B5EF4-FFF2-40B4-BE49-F238E27FC236}">
                            <a16:creationId xmlns:a16="http://schemas.microsoft.com/office/drawing/2014/main" id="{3CC98383-9098-449E-9A55-1A92D9A4473D}"/>
                          </a:ext>
                        </a:extLst>
                      </p:cNvPr>
                      <p:cNvPicPr/>
                      <p:nvPr/>
                    </p:nvPicPr>
                    <p:blipFill>
                      <a:blip r:embed="rId26"/>
                      <a:stretch>
                        <a:fillRect/>
                      </a:stretch>
                    </p:blipFill>
                    <p:spPr>
                      <a:xfrm>
                        <a:off x="8542170" y="3291851"/>
                        <a:ext cx="2327275" cy="266700"/>
                      </a:xfrm>
                      <a:prstGeom prst="rect">
                        <a:avLst/>
                      </a:prstGeom>
                    </p:spPr>
                  </p:pic>
                </p:oleObj>
              </mc:Fallback>
            </mc:AlternateContent>
          </a:graphicData>
        </a:graphic>
      </p:graphicFrame>
      <p:graphicFrame>
        <p:nvGraphicFramePr>
          <p:cNvPr id="17" name="Object 16">
            <a:extLst>
              <a:ext uri="{FF2B5EF4-FFF2-40B4-BE49-F238E27FC236}">
                <a16:creationId xmlns:a16="http://schemas.microsoft.com/office/drawing/2014/main" id="{F8C43B24-3FEB-4C3A-BFE2-96F7487609DF}"/>
              </a:ext>
            </a:extLst>
          </p:cNvPr>
          <p:cNvGraphicFramePr>
            <a:graphicFrameLocks noChangeAspect="1"/>
          </p:cNvGraphicFramePr>
          <p:nvPr>
            <p:extLst>
              <p:ext uri="{D42A27DB-BD31-4B8C-83A1-F6EECF244321}">
                <p14:modId xmlns:p14="http://schemas.microsoft.com/office/powerpoint/2010/main" val="1863607312"/>
              </p:ext>
            </p:extLst>
          </p:nvPr>
        </p:nvGraphicFramePr>
        <p:xfrm>
          <a:off x="9228140" y="3596480"/>
          <a:ext cx="1335087" cy="266700"/>
        </p:xfrm>
        <a:graphic>
          <a:graphicData uri="http://schemas.openxmlformats.org/presentationml/2006/ole">
            <mc:AlternateContent xmlns:mc="http://schemas.openxmlformats.org/markup-compatibility/2006">
              <mc:Choice xmlns:v="urn:schemas-microsoft-com:vml" Requires="v">
                <p:oleObj name="Equation" r:id="rId27" imgW="888840" imgH="177480" progId="Equation.DSMT4">
                  <p:embed/>
                </p:oleObj>
              </mc:Choice>
              <mc:Fallback>
                <p:oleObj name="Equation" r:id="rId27" imgW="888840" imgH="177480" progId="Equation.DSMT4">
                  <p:embed/>
                  <p:pic>
                    <p:nvPicPr>
                      <p:cNvPr id="17" name="Object 16">
                        <a:extLst>
                          <a:ext uri="{FF2B5EF4-FFF2-40B4-BE49-F238E27FC236}">
                            <a16:creationId xmlns:a16="http://schemas.microsoft.com/office/drawing/2014/main" id="{F8C43B24-3FEB-4C3A-BFE2-96F7487609DF}"/>
                          </a:ext>
                        </a:extLst>
                      </p:cNvPr>
                      <p:cNvPicPr/>
                      <p:nvPr/>
                    </p:nvPicPr>
                    <p:blipFill>
                      <a:blip r:embed="rId28"/>
                      <a:stretch>
                        <a:fillRect/>
                      </a:stretch>
                    </p:blipFill>
                    <p:spPr>
                      <a:xfrm>
                        <a:off x="9228140" y="3596480"/>
                        <a:ext cx="1335087" cy="266700"/>
                      </a:xfrm>
                      <a:prstGeom prst="rect">
                        <a:avLst/>
                      </a:prstGeom>
                    </p:spPr>
                  </p:pic>
                </p:oleObj>
              </mc:Fallback>
            </mc:AlternateContent>
          </a:graphicData>
        </a:graphic>
      </p:graphicFrame>
      <p:sp>
        <p:nvSpPr>
          <p:cNvPr id="18" name="Content Placeholder 2">
            <a:extLst>
              <a:ext uri="{FF2B5EF4-FFF2-40B4-BE49-F238E27FC236}">
                <a16:creationId xmlns:a16="http://schemas.microsoft.com/office/drawing/2014/main" id="{4A5487AF-DDF2-4CEF-8605-B5C49879B3DE}"/>
              </a:ext>
            </a:extLst>
          </p:cNvPr>
          <p:cNvSpPr txBox="1">
            <a:spLocks/>
          </p:cNvSpPr>
          <p:nvPr/>
        </p:nvSpPr>
        <p:spPr>
          <a:xfrm>
            <a:off x="4822032" y="4170136"/>
            <a:ext cx="5536405" cy="45005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CA"/>
              <a:t>a) One Tail                   b) Two Tail</a:t>
            </a:r>
            <a:endParaRPr lang="en-CA" dirty="0"/>
          </a:p>
        </p:txBody>
      </p:sp>
      <p:graphicFrame>
        <p:nvGraphicFramePr>
          <p:cNvPr id="19" name="Object 18">
            <a:extLst>
              <a:ext uri="{FF2B5EF4-FFF2-40B4-BE49-F238E27FC236}">
                <a16:creationId xmlns:a16="http://schemas.microsoft.com/office/drawing/2014/main" id="{85A83002-27FD-44BD-8C91-9106BFDBB352}"/>
              </a:ext>
            </a:extLst>
          </p:cNvPr>
          <p:cNvGraphicFramePr>
            <a:graphicFrameLocks noChangeAspect="1"/>
          </p:cNvGraphicFramePr>
          <p:nvPr>
            <p:extLst>
              <p:ext uri="{D42A27DB-BD31-4B8C-83A1-F6EECF244321}">
                <p14:modId xmlns:p14="http://schemas.microsoft.com/office/powerpoint/2010/main" val="1027222647"/>
              </p:ext>
            </p:extLst>
          </p:nvPr>
        </p:nvGraphicFramePr>
        <p:xfrm>
          <a:off x="104655" y="4170136"/>
          <a:ext cx="4386263" cy="449262"/>
        </p:xfrm>
        <a:graphic>
          <a:graphicData uri="http://schemas.openxmlformats.org/presentationml/2006/ole">
            <mc:AlternateContent xmlns:mc="http://schemas.openxmlformats.org/markup-compatibility/2006">
              <mc:Choice xmlns:v="urn:schemas-microsoft-com:vml" Requires="v">
                <p:oleObj name="Equation" r:id="rId29" imgW="1981080" imgH="203040" progId="Equation.DSMT4">
                  <p:embed/>
                </p:oleObj>
              </mc:Choice>
              <mc:Fallback>
                <p:oleObj name="Equation" r:id="rId29" imgW="1981080" imgH="203040" progId="Equation.DSMT4">
                  <p:embed/>
                  <p:pic>
                    <p:nvPicPr>
                      <p:cNvPr id="19" name="Object 18">
                        <a:extLst>
                          <a:ext uri="{FF2B5EF4-FFF2-40B4-BE49-F238E27FC236}">
                            <a16:creationId xmlns:a16="http://schemas.microsoft.com/office/drawing/2014/main" id="{85A83002-27FD-44BD-8C91-9106BFDBB352}"/>
                          </a:ext>
                        </a:extLst>
                      </p:cNvPr>
                      <p:cNvPicPr/>
                      <p:nvPr/>
                    </p:nvPicPr>
                    <p:blipFill>
                      <a:blip r:embed="rId30"/>
                      <a:stretch>
                        <a:fillRect/>
                      </a:stretch>
                    </p:blipFill>
                    <p:spPr>
                      <a:xfrm>
                        <a:off x="104655" y="4170136"/>
                        <a:ext cx="4386263" cy="449262"/>
                      </a:xfrm>
                      <a:prstGeom prst="rect">
                        <a:avLst/>
                      </a:prstGeom>
                    </p:spPr>
                  </p:pic>
                </p:oleObj>
              </mc:Fallback>
            </mc:AlternateContent>
          </a:graphicData>
        </a:graphic>
      </p:graphicFrame>
      <p:graphicFrame>
        <p:nvGraphicFramePr>
          <p:cNvPr id="20" name="Object 19">
            <a:extLst>
              <a:ext uri="{FF2B5EF4-FFF2-40B4-BE49-F238E27FC236}">
                <a16:creationId xmlns:a16="http://schemas.microsoft.com/office/drawing/2014/main" id="{B0B63172-0035-480F-AAF3-DBA5E1521FE7}"/>
              </a:ext>
            </a:extLst>
          </p:cNvPr>
          <p:cNvGraphicFramePr>
            <a:graphicFrameLocks noChangeAspect="1"/>
          </p:cNvGraphicFramePr>
          <p:nvPr>
            <p:extLst>
              <p:ext uri="{D42A27DB-BD31-4B8C-83A1-F6EECF244321}">
                <p14:modId xmlns:p14="http://schemas.microsoft.com/office/powerpoint/2010/main" val="2270135696"/>
              </p:ext>
            </p:extLst>
          </p:nvPr>
        </p:nvGraphicFramePr>
        <p:xfrm>
          <a:off x="276225" y="4954588"/>
          <a:ext cx="1658938" cy="1349375"/>
        </p:xfrm>
        <a:graphic>
          <a:graphicData uri="http://schemas.openxmlformats.org/presentationml/2006/ole">
            <mc:AlternateContent xmlns:mc="http://schemas.openxmlformats.org/markup-compatibility/2006">
              <mc:Choice xmlns:v="urn:schemas-microsoft-com:vml" Requires="v">
                <p:oleObj name="Equation" r:id="rId31" imgW="749160" imgH="609480" progId="Equation.DSMT4">
                  <p:embed/>
                </p:oleObj>
              </mc:Choice>
              <mc:Fallback>
                <p:oleObj name="Equation" r:id="rId31" imgW="749160" imgH="609480" progId="Equation.DSMT4">
                  <p:embed/>
                  <p:pic>
                    <p:nvPicPr>
                      <p:cNvPr id="20" name="Object 19">
                        <a:extLst>
                          <a:ext uri="{FF2B5EF4-FFF2-40B4-BE49-F238E27FC236}">
                            <a16:creationId xmlns:a16="http://schemas.microsoft.com/office/drawing/2014/main" id="{B0B63172-0035-480F-AAF3-DBA5E1521FE7}"/>
                          </a:ext>
                        </a:extLst>
                      </p:cNvPr>
                      <p:cNvPicPr/>
                      <p:nvPr/>
                    </p:nvPicPr>
                    <p:blipFill>
                      <a:blip r:embed="rId32"/>
                      <a:stretch>
                        <a:fillRect/>
                      </a:stretch>
                    </p:blipFill>
                    <p:spPr>
                      <a:xfrm>
                        <a:off x="276225" y="4954588"/>
                        <a:ext cx="1658938" cy="1349375"/>
                      </a:xfrm>
                      <a:prstGeom prst="rect">
                        <a:avLst/>
                      </a:prstGeom>
                    </p:spPr>
                  </p:pic>
                </p:oleObj>
              </mc:Fallback>
            </mc:AlternateContent>
          </a:graphicData>
        </a:graphic>
      </p:graphicFrame>
      <p:graphicFrame>
        <p:nvGraphicFramePr>
          <p:cNvPr id="21" name="Object 20">
            <a:extLst>
              <a:ext uri="{FF2B5EF4-FFF2-40B4-BE49-F238E27FC236}">
                <a16:creationId xmlns:a16="http://schemas.microsoft.com/office/drawing/2014/main" id="{3DB6A264-05AF-44DD-8767-47D69A3E2398}"/>
              </a:ext>
            </a:extLst>
          </p:cNvPr>
          <p:cNvGraphicFramePr>
            <a:graphicFrameLocks noChangeAspect="1"/>
          </p:cNvGraphicFramePr>
          <p:nvPr>
            <p:extLst>
              <p:ext uri="{D42A27DB-BD31-4B8C-83A1-F6EECF244321}">
                <p14:modId xmlns:p14="http://schemas.microsoft.com/office/powerpoint/2010/main" val="2483148043"/>
              </p:ext>
            </p:extLst>
          </p:nvPr>
        </p:nvGraphicFramePr>
        <p:xfrm>
          <a:off x="1992311" y="4954588"/>
          <a:ext cx="760412" cy="869950"/>
        </p:xfrm>
        <a:graphic>
          <a:graphicData uri="http://schemas.openxmlformats.org/presentationml/2006/ole">
            <mc:AlternateContent xmlns:mc="http://schemas.openxmlformats.org/markup-compatibility/2006">
              <mc:Choice xmlns:v="urn:schemas-microsoft-com:vml" Requires="v">
                <p:oleObj name="Equation" r:id="rId33" imgW="342720" imgH="393480" progId="Equation.DSMT4">
                  <p:embed/>
                </p:oleObj>
              </mc:Choice>
              <mc:Fallback>
                <p:oleObj name="Equation" r:id="rId33" imgW="342720" imgH="393480" progId="Equation.DSMT4">
                  <p:embed/>
                  <p:pic>
                    <p:nvPicPr>
                      <p:cNvPr id="21" name="Object 20">
                        <a:extLst>
                          <a:ext uri="{FF2B5EF4-FFF2-40B4-BE49-F238E27FC236}">
                            <a16:creationId xmlns:a16="http://schemas.microsoft.com/office/drawing/2014/main" id="{3DB6A264-05AF-44DD-8767-47D69A3E2398}"/>
                          </a:ext>
                        </a:extLst>
                      </p:cNvPr>
                      <p:cNvPicPr/>
                      <p:nvPr/>
                    </p:nvPicPr>
                    <p:blipFill>
                      <a:blip r:embed="rId34"/>
                      <a:stretch>
                        <a:fillRect/>
                      </a:stretch>
                    </p:blipFill>
                    <p:spPr>
                      <a:xfrm>
                        <a:off x="1992311" y="4954588"/>
                        <a:ext cx="760412" cy="869950"/>
                      </a:xfrm>
                      <a:prstGeom prst="rect">
                        <a:avLst/>
                      </a:prstGeom>
                    </p:spPr>
                  </p:pic>
                </p:oleObj>
              </mc:Fallback>
            </mc:AlternateContent>
          </a:graphicData>
        </a:graphic>
      </p:graphicFrame>
      <p:graphicFrame>
        <p:nvGraphicFramePr>
          <p:cNvPr id="22" name="Object 21">
            <a:extLst>
              <a:ext uri="{FF2B5EF4-FFF2-40B4-BE49-F238E27FC236}">
                <a16:creationId xmlns:a16="http://schemas.microsoft.com/office/drawing/2014/main" id="{24EF1BF7-062D-4443-9AD6-84AC5E53481D}"/>
              </a:ext>
            </a:extLst>
          </p:cNvPr>
          <p:cNvGraphicFramePr>
            <a:graphicFrameLocks noChangeAspect="1"/>
          </p:cNvGraphicFramePr>
          <p:nvPr>
            <p:extLst>
              <p:ext uri="{D42A27DB-BD31-4B8C-83A1-F6EECF244321}">
                <p14:modId xmlns:p14="http://schemas.microsoft.com/office/powerpoint/2010/main" val="4032231893"/>
              </p:ext>
            </p:extLst>
          </p:nvPr>
        </p:nvGraphicFramePr>
        <p:xfrm>
          <a:off x="2752723" y="5193507"/>
          <a:ext cx="957263" cy="392112"/>
        </p:xfrm>
        <a:graphic>
          <a:graphicData uri="http://schemas.openxmlformats.org/presentationml/2006/ole">
            <mc:AlternateContent xmlns:mc="http://schemas.openxmlformats.org/markup-compatibility/2006">
              <mc:Choice xmlns:v="urn:schemas-microsoft-com:vml" Requires="v">
                <p:oleObj name="Equation" r:id="rId35" imgW="431640" imgH="177480" progId="Equation.DSMT4">
                  <p:embed/>
                </p:oleObj>
              </mc:Choice>
              <mc:Fallback>
                <p:oleObj name="Equation" r:id="rId35" imgW="431640" imgH="177480" progId="Equation.DSMT4">
                  <p:embed/>
                  <p:pic>
                    <p:nvPicPr>
                      <p:cNvPr id="22" name="Object 21">
                        <a:extLst>
                          <a:ext uri="{FF2B5EF4-FFF2-40B4-BE49-F238E27FC236}">
                            <a16:creationId xmlns:a16="http://schemas.microsoft.com/office/drawing/2014/main" id="{24EF1BF7-062D-4443-9AD6-84AC5E53481D}"/>
                          </a:ext>
                        </a:extLst>
                      </p:cNvPr>
                      <p:cNvPicPr/>
                      <p:nvPr/>
                    </p:nvPicPr>
                    <p:blipFill>
                      <a:blip r:embed="rId36"/>
                      <a:stretch>
                        <a:fillRect/>
                      </a:stretch>
                    </p:blipFill>
                    <p:spPr>
                      <a:xfrm>
                        <a:off x="2752723" y="5193507"/>
                        <a:ext cx="957263" cy="392112"/>
                      </a:xfrm>
                      <a:prstGeom prst="rect">
                        <a:avLst/>
                      </a:prstGeom>
                    </p:spPr>
                  </p:pic>
                </p:oleObj>
              </mc:Fallback>
            </mc:AlternateContent>
          </a:graphicData>
        </a:graphic>
      </p:graphicFrame>
      <p:pic>
        <p:nvPicPr>
          <p:cNvPr id="23" name="Picture 22">
            <a:extLst>
              <a:ext uri="{FF2B5EF4-FFF2-40B4-BE49-F238E27FC236}">
                <a16:creationId xmlns:a16="http://schemas.microsoft.com/office/drawing/2014/main" id="{6FC7D308-5481-48E6-B79A-5A6D5A3E8C37}"/>
              </a:ext>
            </a:extLst>
          </p:cNvPr>
          <p:cNvPicPr>
            <a:picLocks noChangeAspect="1"/>
          </p:cNvPicPr>
          <p:nvPr/>
        </p:nvPicPr>
        <p:blipFill>
          <a:blip r:embed="rId11"/>
          <a:stretch>
            <a:fillRect/>
          </a:stretch>
        </p:blipFill>
        <p:spPr>
          <a:xfrm>
            <a:off x="4350544" y="4619398"/>
            <a:ext cx="3171826" cy="1250156"/>
          </a:xfrm>
          <a:prstGeom prst="rect">
            <a:avLst/>
          </a:prstGeom>
        </p:spPr>
      </p:pic>
      <p:graphicFrame>
        <p:nvGraphicFramePr>
          <p:cNvPr id="24" name="Object 23">
            <a:extLst>
              <a:ext uri="{FF2B5EF4-FFF2-40B4-BE49-F238E27FC236}">
                <a16:creationId xmlns:a16="http://schemas.microsoft.com/office/drawing/2014/main" id="{FADD4A13-E73D-4291-87A7-56CA84D840F1}"/>
              </a:ext>
            </a:extLst>
          </p:cNvPr>
          <p:cNvGraphicFramePr>
            <a:graphicFrameLocks noChangeAspect="1"/>
          </p:cNvGraphicFramePr>
          <p:nvPr>
            <p:extLst>
              <p:ext uri="{D42A27DB-BD31-4B8C-83A1-F6EECF244321}">
                <p14:modId xmlns:p14="http://schemas.microsoft.com/office/powerpoint/2010/main" val="1803176649"/>
              </p:ext>
            </p:extLst>
          </p:nvPr>
        </p:nvGraphicFramePr>
        <p:xfrm>
          <a:off x="4806159" y="5778498"/>
          <a:ext cx="976312" cy="333375"/>
        </p:xfrm>
        <a:graphic>
          <a:graphicData uri="http://schemas.openxmlformats.org/presentationml/2006/ole">
            <mc:AlternateContent xmlns:mc="http://schemas.openxmlformats.org/markup-compatibility/2006">
              <mc:Choice xmlns:v="urn:schemas-microsoft-com:vml" Requires="v">
                <p:oleObj name="Equation" r:id="rId37" imgW="520560" imgH="177480" progId="Equation.DSMT4">
                  <p:embed/>
                </p:oleObj>
              </mc:Choice>
              <mc:Fallback>
                <p:oleObj name="Equation" r:id="rId37" imgW="520560" imgH="177480" progId="Equation.DSMT4">
                  <p:embed/>
                  <p:pic>
                    <p:nvPicPr>
                      <p:cNvPr id="24" name="Object 23">
                        <a:extLst>
                          <a:ext uri="{FF2B5EF4-FFF2-40B4-BE49-F238E27FC236}">
                            <a16:creationId xmlns:a16="http://schemas.microsoft.com/office/drawing/2014/main" id="{FADD4A13-E73D-4291-87A7-56CA84D840F1}"/>
                          </a:ext>
                        </a:extLst>
                      </p:cNvPr>
                      <p:cNvPicPr/>
                      <p:nvPr/>
                    </p:nvPicPr>
                    <p:blipFill>
                      <a:blip r:embed="rId38"/>
                      <a:stretch>
                        <a:fillRect/>
                      </a:stretch>
                    </p:blipFill>
                    <p:spPr>
                      <a:xfrm>
                        <a:off x="4806159" y="5778498"/>
                        <a:ext cx="976312" cy="333375"/>
                      </a:xfrm>
                      <a:prstGeom prst="rect">
                        <a:avLst/>
                      </a:prstGeom>
                    </p:spPr>
                  </p:pic>
                </p:oleObj>
              </mc:Fallback>
            </mc:AlternateContent>
          </a:graphicData>
        </a:graphic>
      </p:graphicFrame>
      <p:graphicFrame>
        <p:nvGraphicFramePr>
          <p:cNvPr id="25" name="Object 24">
            <a:extLst>
              <a:ext uri="{FF2B5EF4-FFF2-40B4-BE49-F238E27FC236}">
                <a16:creationId xmlns:a16="http://schemas.microsoft.com/office/drawing/2014/main" id="{188C492A-498C-4D81-BFB2-77BB9371ACC7}"/>
              </a:ext>
            </a:extLst>
          </p:cNvPr>
          <p:cNvGraphicFramePr>
            <a:graphicFrameLocks noChangeAspect="1"/>
          </p:cNvGraphicFramePr>
          <p:nvPr>
            <p:extLst>
              <p:ext uri="{D42A27DB-BD31-4B8C-83A1-F6EECF244321}">
                <p14:modId xmlns:p14="http://schemas.microsoft.com/office/powerpoint/2010/main" val="688942045"/>
              </p:ext>
            </p:extLst>
          </p:nvPr>
        </p:nvGraphicFramePr>
        <p:xfrm>
          <a:off x="3867150" y="6049963"/>
          <a:ext cx="2116138" cy="381000"/>
        </p:xfrm>
        <a:graphic>
          <a:graphicData uri="http://schemas.openxmlformats.org/presentationml/2006/ole">
            <mc:AlternateContent xmlns:mc="http://schemas.openxmlformats.org/markup-compatibility/2006">
              <mc:Choice xmlns:v="urn:schemas-microsoft-com:vml" Requires="v">
                <p:oleObj name="Equation" r:id="rId39" imgW="1409400" imgH="253800" progId="Equation.DSMT4">
                  <p:embed/>
                </p:oleObj>
              </mc:Choice>
              <mc:Fallback>
                <p:oleObj name="Equation" r:id="rId39" imgW="1409400" imgH="253800" progId="Equation.DSMT4">
                  <p:embed/>
                  <p:pic>
                    <p:nvPicPr>
                      <p:cNvPr id="25" name="Object 24">
                        <a:extLst>
                          <a:ext uri="{FF2B5EF4-FFF2-40B4-BE49-F238E27FC236}">
                            <a16:creationId xmlns:a16="http://schemas.microsoft.com/office/drawing/2014/main" id="{188C492A-498C-4D81-BFB2-77BB9371ACC7}"/>
                          </a:ext>
                        </a:extLst>
                      </p:cNvPr>
                      <p:cNvPicPr/>
                      <p:nvPr/>
                    </p:nvPicPr>
                    <p:blipFill>
                      <a:blip r:embed="rId40"/>
                      <a:stretch>
                        <a:fillRect/>
                      </a:stretch>
                    </p:blipFill>
                    <p:spPr>
                      <a:xfrm>
                        <a:off x="3867150" y="6049963"/>
                        <a:ext cx="2116138" cy="381000"/>
                      </a:xfrm>
                      <a:prstGeom prst="rect">
                        <a:avLst/>
                      </a:prstGeom>
                    </p:spPr>
                  </p:pic>
                </p:oleObj>
              </mc:Fallback>
            </mc:AlternateContent>
          </a:graphicData>
        </a:graphic>
      </p:graphicFrame>
      <p:graphicFrame>
        <p:nvGraphicFramePr>
          <p:cNvPr id="26" name="Object 25">
            <a:extLst>
              <a:ext uri="{FF2B5EF4-FFF2-40B4-BE49-F238E27FC236}">
                <a16:creationId xmlns:a16="http://schemas.microsoft.com/office/drawing/2014/main" id="{40A15E29-F623-43CB-96D5-9F880DB55C6C}"/>
              </a:ext>
            </a:extLst>
          </p:cNvPr>
          <p:cNvGraphicFramePr>
            <a:graphicFrameLocks noChangeAspect="1"/>
          </p:cNvGraphicFramePr>
          <p:nvPr>
            <p:extLst>
              <p:ext uri="{D42A27DB-BD31-4B8C-83A1-F6EECF244321}">
                <p14:modId xmlns:p14="http://schemas.microsoft.com/office/powerpoint/2010/main" val="1698134970"/>
              </p:ext>
            </p:extLst>
          </p:nvPr>
        </p:nvGraphicFramePr>
        <p:xfrm>
          <a:off x="5959702" y="6065780"/>
          <a:ext cx="1136017" cy="324025"/>
        </p:xfrm>
        <a:graphic>
          <a:graphicData uri="http://schemas.openxmlformats.org/presentationml/2006/ole">
            <mc:AlternateContent xmlns:mc="http://schemas.openxmlformats.org/markup-compatibility/2006">
              <mc:Choice xmlns:v="urn:schemas-microsoft-com:vml" Requires="v">
                <p:oleObj name="Equation" r:id="rId41" imgW="622080" imgH="177480" progId="Equation.DSMT4">
                  <p:embed/>
                </p:oleObj>
              </mc:Choice>
              <mc:Fallback>
                <p:oleObj name="Equation" r:id="rId41" imgW="622080" imgH="177480" progId="Equation.DSMT4">
                  <p:embed/>
                  <p:pic>
                    <p:nvPicPr>
                      <p:cNvPr id="26" name="Object 25">
                        <a:extLst>
                          <a:ext uri="{FF2B5EF4-FFF2-40B4-BE49-F238E27FC236}">
                            <a16:creationId xmlns:a16="http://schemas.microsoft.com/office/drawing/2014/main" id="{40A15E29-F623-43CB-96D5-9F880DB55C6C}"/>
                          </a:ext>
                        </a:extLst>
                      </p:cNvPr>
                      <p:cNvPicPr/>
                      <p:nvPr/>
                    </p:nvPicPr>
                    <p:blipFill>
                      <a:blip r:embed="rId42"/>
                      <a:stretch>
                        <a:fillRect/>
                      </a:stretch>
                    </p:blipFill>
                    <p:spPr>
                      <a:xfrm>
                        <a:off x="5959702" y="6065780"/>
                        <a:ext cx="1136017" cy="324025"/>
                      </a:xfrm>
                      <a:prstGeom prst="rect">
                        <a:avLst/>
                      </a:prstGeom>
                    </p:spPr>
                  </p:pic>
                </p:oleObj>
              </mc:Fallback>
            </mc:AlternateContent>
          </a:graphicData>
        </a:graphic>
      </p:graphicFrame>
      <p:pic>
        <p:nvPicPr>
          <p:cNvPr id="27" name="Picture 26">
            <a:extLst>
              <a:ext uri="{FF2B5EF4-FFF2-40B4-BE49-F238E27FC236}">
                <a16:creationId xmlns:a16="http://schemas.microsoft.com/office/drawing/2014/main" id="{F706AADA-C138-4F4A-8AD3-1021B19EE861}"/>
              </a:ext>
            </a:extLst>
          </p:cNvPr>
          <p:cNvPicPr>
            <a:picLocks noChangeAspect="1"/>
          </p:cNvPicPr>
          <p:nvPr/>
        </p:nvPicPr>
        <p:blipFill>
          <a:blip r:embed="rId18"/>
          <a:stretch>
            <a:fillRect/>
          </a:stretch>
        </p:blipFill>
        <p:spPr>
          <a:xfrm>
            <a:off x="7874794" y="4619398"/>
            <a:ext cx="3591318" cy="1250156"/>
          </a:xfrm>
          <a:prstGeom prst="rect">
            <a:avLst/>
          </a:prstGeom>
        </p:spPr>
      </p:pic>
      <p:graphicFrame>
        <p:nvGraphicFramePr>
          <p:cNvPr id="28" name="Object 27">
            <a:extLst>
              <a:ext uri="{FF2B5EF4-FFF2-40B4-BE49-F238E27FC236}">
                <a16:creationId xmlns:a16="http://schemas.microsoft.com/office/drawing/2014/main" id="{36F5922E-2319-4060-9FEE-FF6F7FAC71E4}"/>
              </a:ext>
            </a:extLst>
          </p:cNvPr>
          <p:cNvGraphicFramePr>
            <a:graphicFrameLocks noChangeAspect="1"/>
          </p:cNvGraphicFramePr>
          <p:nvPr>
            <p:extLst>
              <p:ext uri="{D42A27DB-BD31-4B8C-83A1-F6EECF244321}">
                <p14:modId xmlns:p14="http://schemas.microsoft.com/office/powerpoint/2010/main" val="2964717386"/>
              </p:ext>
            </p:extLst>
          </p:nvPr>
        </p:nvGraphicFramePr>
        <p:xfrm>
          <a:off x="8308975" y="5805488"/>
          <a:ext cx="817563" cy="265112"/>
        </p:xfrm>
        <a:graphic>
          <a:graphicData uri="http://schemas.openxmlformats.org/presentationml/2006/ole">
            <mc:AlternateContent xmlns:mc="http://schemas.openxmlformats.org/markup-compatibility/2006">
              <mc:Choice xmlns:v="urn:schemas-microsoft-com:vml" Requires="v">
                <p:oleObj name="Equation" r:id="rId43" imgW="545760" imgH="177480" progId="Equation.DSMT4">
                  <p:embed/>
                </p:oleObj>
              </mc:Choice>
              <mc:Fallback>
                <p:oleObj name="Equation" r:id="rId43" imgW="545760" imgH="177480" progId="Equation.DSMT4">
                  <p:embed/>
                  <p:pic>
                    <p:nvPicPr>
                      <p:cNvPr id="28" name="Object 27">
                        <a:extLst>
                          <a:ext uri="{FF2B5EF4-FFF2-40B4-BE49-F238E27FC236}">
                            <a16:creationId xmlns:a16="http://schemas.microsoft.com/office/drawing/2014/main" id="{36F5922E-2319-4060-9FEE-FF6F7FAC71E4}"/>
                          </a:ext>
                        </a:extLst>
                      </p:cNvPr>
                      <p:cNvPicPr/>
                      <p:nvPr/>
                    </p:nvPicPr>
                    <p:blipFill>
                      <a:blip r:embed="rId44"/>
                      <a:stretch>
                        <a:fillRect/>
                      </a:stretch>
                    </p:blipFill>
                    <p:spPr>
                      <a:xfrm>
                        <a:off x="8308975" y="5805488"/>
                        <a:ext cx="817563" cy="265112"/>
                      </a:xfrm>
                      <a:prstGeom prst="rect">
                        <a:avLst/>
                      </a:prstGeom>
                    </p:spPr>
                  </p:pic>
                </p:oleObj>
              </mc:Fallback>
            </mc:AlternateContent>
          </a:graphicData>
        </a:graphic>
      </p:graphicFrame>
      <p:graphicFrame>
        <p:nvGraphicFramePr>
          <p:cNvPr id="29" name="Object 28">
            <a:extLst>
              <a:ext uri="{FF2B5EF4-FFF2-40B4-BE49-F238E27FC236}">
                <a16:creationId xmlns:a16="http://schemas.microsoft.com/office/drawing/2014/main" id="{8F8B4731-769A-4E7C-98FD-F94A85941A51}"/>
              </a:ext>
            </a:extLst>
          </p:cNvPr>
          <p:cNvGraphicFramePr>
            <a:graphicFrameLocks noChangeAspect="1"/>
          </p:cNvGraphicFramePr>
          <p:nvPr>
            <p:extLst>
              <p:ext uri="{D42A27DB-BD31-4B8C-83A1-F6EECF244321}">
                <p14:modId xmlns:p14="http://schemas.microsoft.com/office/powerpoint/2010/main" val="2630505837"/>
              </p:ext>
            </p:extLst>
          </p:nvPr>
        </p:nvGraphicFramePr>
        <p:xfrm>
          <a:off x="10294938" y="5811838"/>
          <a:ext cx="665162" cy="265112"/>
        </p:xfrm>
        <a:graphic>
          <a:graphicData uri="http://schemas.openxmlformats.org/presentationml/2006/ole">
            <mc:AlternateContent xmlns:mc="http://schemas.openxmlformats.org/markup-compatibility/2006">
              <mc:Choice xmlns:v="urn:schemas-microsoft-com:vml" Requires="v">
                <p:oleObj name="Equation" r:id="rId45" imgW="444240" imgH="177480" progId="Equation.DSMT4">
                  <p:embed/>
                </p:oleObj>
              </mc:Choice>
              <mc:Fallback>
                <p:oleObj name="Equation" r:id="rId45" imgW="444240" imgH="177480" progId="Equation.DSMT4">
                  <p:embed/>
                  <p:pic>
                    <p:nvPicPr>
                      <p:cNvPr id="29" name="Object 28">
                        <a:extLst>
                          <a:ext uri="{FF2B5EF4-FFF2-40B4-BE49-F238E27FC236}">
                            <a16:creationId xmlns:a16="http://schemas.microsoft.com/office/drawing/2014/main" id="{8F8B4731-769A-4E7C-98FD-F94A85941A51}"/>
                          </a:ext>
                        </a:extLst>
                      </p:cNvPr>
                      <p:cNvPicPr/>
                      <p:nvPr/>
                    </p:nvPicPr>
                    <p:blipFill>
                      <a:blip r:embed="rId46"/>
                      <a:stretch>
                        <a:fillRect/>
                      </a:stretch>
                    </p:blipFill>
                    <p:spPr>
                      <a:xfrm>
                        <a:off x="10294938" y="5811838"/>
                        <a:ext cx="665162" cy="265112"/>
                      </a:xfrm>
                      <a:prstGeom prst="rect">
                        <a:avLst/>
                      </a:prstGeom>
                    </p:spPr>
                  </p:pic>
                </p:oleObj>
              </mc:Fallback>
            </mc:AlternateContent>
          </a:graphicData>
        </a:graphic>
      </p:graphicFrame>
      <p:graphicFrame>
        <p:nvGraphicFramePr>
          <p:cNvPr id="30" name="Object 29">
            <a:extLst>
              <a:ext uri="{FF2B5EF4-FFF2-40B4-BE49-F238E27FC236}">
                <a16:creationId xmlns:a16="http://schemas.microsoft.com/office/drawing/2014/main" id="{070BBA40-7BCF-4DE5-8F26-9BB4A79275F4}"/>
              </a:ext>
            </a:extLst>
          </p:cNvPr>
          <p:cNvGraphicFramePr>
            <a:graphicFrameLocks noChangeAspect="1"/>
          </p:cNvGraphicFramePr>
          <p:nvPr>
            <p:extLst>
              <p:ext uri="{D42A27DB-BD31-4B8C-83A1-F6EECF244321}">
                <p14:modId xmlns:p14="http://schemas.microsoft.com/office/powerpoint/2010/main" val="2692752081"/>
              </p:ext>
            </p:extLst>
          </p:nvPr>
        </p:nvGraphicFramePr>
        <p:xfrm>
          <a:off x="5074444" y="6492875"/>
          <a:ext cx="1793875" cy="266700"/>
        </p:xfrm>
        <a:graphic>
          <a:graphicData uri="http://schemas.openxmlformats.org/presentationml/2006/ole">
            <mc:AlternateContent xmlns:mc="http://schemas.openxmlformats.org/markup-compatibility/2006">
              <mc:Choice xmlns:v="urn:schemas-microsoft-com:vml" Requires="v">
                <p:oleObj name="Equation" r:id="rId47" imgW="1193760" imgH="177480" progId="Equation.DSMT4">
                  <p:embed/>
                </p:oleObj>
              </mc:Choice>
              <mc:Fallback>
                <p:oleObj name="Equation" r:id="rId47" imgW="1193760" imgH="177480" progId="Equation.DSMT4">
                  <p:embed/>
                  <p:pic>
                    <p:nvPicPr>
                      <p:cNvPr id="30" name="Object 29">
                        <a:extLst>
                          <a:ext uri="{FF2B5EF4-FFF2-40B4-BE49-F238E27FC236}">
                            <a16:creationId xmlns:a16="http://schemas.microsoft.com/office/drawing/2014/main" id="{070BBA40-7BCF-4DE5-8F26-9BB4A79275F4}"/>
                          </a:ext>
                        </a:extLst>
                      </p:cNvPr>
                      <p:cNvPicPr/>
                      <p:nvPr/>
                    </p:nvPicPr>
                    <p:blipFill>
                      <a:blip r:embed="rId48"/>
                      <a:stretch>
                        <a:fillRect/>
                      </a:stretch>
                    </p:blipFill>
                    <p:spPr>
                      <a:xfrm>
                        <a:off x="5074444" y="6492875"/>
                        <a:ext cx="1793875" cy="266700"/>
                      </a:xfrm>
                      <a:prstGeom prst="rect">
                        <a:avLst/>
                      </a:prstGeom>
                    </p:spPr>
                  </p:pic>
                </p:oleObj>
              </mc:Fallback>
            </mc:AlternateContent>
          </a:graphicData>
        </a:graphic>
      </p:graphicFrame>
      <p:graphicFrame>
        <p:nvGraphicFramePr>
          <p:cNvPr id="31" name="Object 30">
            <a:extLst>
              <a:ext uri="{FF2B5EF4-FFF2-40B4-BE49-F238E27FC236}">
                <a16:creationId xmlns:a16="http://schemas.microsoft.com/office/drawing/2014/main" id="{B6568332-60FC-468D-A0B9-9DEF57819B19}"/>
              </a:ext>
            </a:extLst>
          </p:cNvPr>
          <p:cNvGraphicFramePr>
            <a:graphicFrameLocks noChangeAspect="1"/>
          </p:cNvGraphicFramePr>
          <p:nvPr>
            <p:extLst>
              <p:ext uri="{D42A27DB-BD31-4B8C-83A1-F6EECF244321}">
                <p14:modId xmlns:p14="http://schemas.microsoft.com/office/powerpoint/2010/main" val="205633993"/>
              </p:ext>
            </p:extLst>
          </p:nvPr>
        </p:nvGraphicFramePr>
        <p:xfrm>
          <a:off x="8570910" y="6091238"/>
          <a:ext cx="2098675" cy="266700"/>
        </p:xfrm>
        <a:graphic>
          <a:graphicData uri="http://schemas.openxmlformats.org/presentationml/2006/ole">
            <mc:AlternateContent xmlns:mc="http://schemas.openxmlformats.org/markup-compatibility/2006">
              <mc:Choice xmlns:v="urn:schemas-microsoft-com:vml" Requires="v">
                <p:oleObj name="Equation" r:id="rId49" imgW="1396800" imgH="177480" progId="Equation.DSMT4">
                  <p:embed/>
                </p:oleObj>
              </mc:Choice>
              <mc:Fallback>
                <p:oleObj name="Equation" r:id="rId49" imgW="1396800" imgH="177480" progId="Equation.DSMT4">
                  <p:embed/>
                  <p:pic>
                    <p:nvPicPr>
                      <p:cNvPr id="31" name="Object 30">
                        <a:extLst>
                          <a:ext uri="{FF2B5EF4-FFF2-40B4-BE49-F238E27FC236}">
                            <a16:creationId xmlns:a16="http://schemas.microsoft.com/office/drawing/2014/main" id="{B6568332-60FC-468D-A0B9-9DEF57819B19}"/>
                          </a:ext>
                        </a:extLst>
                      </p:cNvPr>
                      <p:cNvPicPr/>
                      <p:nvPr/>
                    </p:nvPicPr>
                    <p:blipFill>
                      <a:blip r:embed="rId50"/>
                      <a:stretch>
                        <a:fillRect/>
                      </a:stretch>
                    </p:blipFill>
                    <p:spPr>
                      <a:xfrm>
                        <a:off x="8570910" y="6091238"/>
                        <a:ext cx="2098675" cy="266700"/>
                      </a:xfrm>
                      <a:prstGeom prst="rect">
                        <a:avLst/>
                      </a:prstGeom>
                    </p:spPr>
                  </p:pic>
                </p:oleObj>
              </mc:Fallback>
            </mc:AlternateContent>
          </a:graphicData>
        </a:graphic>
      </p:graphicFrame>
      <p:graphicFrame>
        <p:nvGraphicFramePr>
          <p:cNvPr id="32" name="Object 31">
            <a:extLst>
              <a:ext uri="{FF2B5EF4-FFF2-40B4-BE49-F238E27FC236}">
                <a16:creationId xmlns:a16="http://schemas.microsoft.com/office/drawing/2014/main" id="{90848F9D-20A0-475C-A0B3-03DA8681282F}"/>
              </a:ext>
            </a:extLst>
          </p:cNvPr>
          <p:cNvGraphicFramePr>
            <a:graphicFrameLocks noChangeAspect="1"/>
          </p:cNvGraphicFramePr>
          <p:nvPr>
            <p:extLst>
              <p:ext uri="{D42A27DB-BD31-4B8C-83A1-F6EECF244321}">
                <p14:modId xmlns:p14="http://schemas.microsoft.com/office/powerpoint/2010/main" val="753786463"/>
              </p:ext>
            </p:extLst>
          </p:nvPr>
        </p:nvGraphicFramePr>
        <p:xfrm>
          <a:off x="9299574" y="6396038"/>
          <a:ext cx="1106487" cy="266700"/>
        </p:xfrm>
        <a:graphic>
          <a:graphicData uri="http://schemas.openxmlformats.org/presentationml/2006/ole">
            <mc:AlternateContent xmlns:mc="http://schemas.openxmlformats.org/markup-compatibility/2006">
              <mc:Choice xmlns:v="urn:schemas-microsoft-com:vml" Requires="v">
                <p:oleObj name="Equation" r:id="rId51" imgW="736560" imgH="177480" progId="Equation.DSMT4">
                  <p:embed/>
                </p:oleObj>
              </mc:Choice>
              <mc:Fallback>
                <p:oleObj name="Equation" r:id="rId51" imgW="736560" imgH="177480" progId="Equation.DSMT4">
                  <p:embed/>
                  <p:pic>
                    <p:nvPicPr>
                      <p:cNvPr id="32" name="Object 31">
                        <a:extLst>
                          <a:ext uri="{FF2B5EF4-FFF2-40B4-BE49-F238E27FC236}">
                            <a16:creationId xmlns:a16="http://schemas.microsoft.com/office/drawing/2014/main" id="{90848F9D-20A0-475C-A0B3-03DA8681282F}"/>
                          </a:ext>
                        </a:extLst>
                      </p:cNvPr>
                      <p:cNvPicPr/>
                      <p:nvPr/>
                    </p:nvPicPr>
                    <p:blipFill>
                      <a:blip r:embed="rId52"/>
                      <a:stretch>
                        <a:fillRect/>
                      </a:stretch>
                    </p:blipFill>
                    <p:spPr>
                      <a:xfrm>
                        <a:off x="9299574" y="6396038"/>
                        <a:ext cx="1106487" cy="266700"/>
                      </a:xfrm>
                      <a:prstGeom prst="rect">
                        <a:avLst/>
                      </a:prstGeom>
                    </p:spPr>
                  </p:pic>
                </p:oleObj>
              </mc:Fallback>
            </mc:AlternateContent>
          </a:graphicData>
        </a:graphic>
      </p:graphicFrame>
    </p:spTree>
    <p:extLst>
      <p:ext uri="{BB962C8B-B14F-4D97-AF65-F5344CB8AC3E}">
        <p14:creationId xmlns:p14="http://schemas.microsoft.com/office/powerpoint/2010/main" val="4022981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fade">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fade">
                                      <p:cBhvr>
                                        <p:cTn id="52" dur="500"/>
                                        <p:tgtEl>
                                          <p:spTgt spid="13"/>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fade">
                                      <p:cBhvr>
                                        <p:cTn id="57" dur="500"/>
                                        <p:tgtEl>
                                          <p:spTgt spid="14"/>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fade">
                                      <p:cBhvr>
                                        <p:cTn id="62" dur="500"/>
                                        <p:tgtEl>
                                          <p:spTgt spid="16"/>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17"/>
                                        </p:tgtEl>
                                        <p:attrNameLst>
                                          <p:attrName>style.visibility</p:attrName>
                                        </p:attrNameLst>
                                      </p:cBhvr>
                                      <p:to>
                                        <p:strVal val="visible"/>
                                      </p:to>
                                    </p:set>
                                    <p:animEffect transition="in" filter="fade">
                                      <p:cBhvr>
                                        <p:cTn id="67" dur="500"/>
                                        <p:tgtEl>
                                          <p:spTgt spid="17"/>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20"/>
                                        </p:tgtEl>
                                        <p:attrNameLst>
                                          <p:attrName>style.visibility</p:attrName>
                                        </p:attrNameLst>
                                      </p:cBhvr>
                                      <p:to>
                                        <p:strVal val="visible"/>
                                      </p:to>
                                    </p:set>
                                    <p:animEffect transition="in" filter="fade">
                                      <p:cBhvr>
                                        <p:cTn id="72" dur="500"/>
                                        <p:tgtEl>
                                          <p:spTgt spid="20"/>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21"/>
                                        </p:tgtEl>
                                        <p:attrNameLst>
                                          <p:attrName>style.visibility</p:attrName>
                                        </p:attrNameLst>
                                      </p:cBhvr>
                                      <p:to>
                                        <p:strVal val="visible"/>
                                      </p:to>
                                    </p:set>
                                    <p:animEffect transition="in" filter="fade">
                                      <p:cBhvr>
                                        <p:cTn id="77" dur="500"/>
                                        <p:tgtEl>
                                          <p:spTgt spid="21"/>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22"/>
                                        </p:tgtEl>
                                        <p:attrNameLst>
                                          <p:attrName>style.visibility</p:attrName>
                                        </p:attrNameLst>
                                      </p:cBhvr>
                                      <p:to>
                                        <p:strVal val="visible"/>
                                      </p:to>
                                    </p:set>
                                    <p:animEffect transition="in" filter="fade">
                                      <p:cBhvr>
                                        <p:cTn id="82" dur="500"/>
                                        <p:tgtEl>
                                          <p:spTgt spid="22"/>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23"/>
                                        </p:tgtEl>
                                        <p:attrNameLst>
                                          <p:attrName>style.visibility</p:attrName>
                                        </p:attrNameLst>
                                      </p:cBhvr>
                                      <p:to>
                                        <p:strVal val="visible"/>
                                      </p:to>
                                    </p:set>
                                    <p:animEffect transition="in" filter="fade">
                                      <p:cBhvr>
                                        <p:cTn id="87" dur="500"/>
                                        <p:tgtEl>
                                          <p:spTgt spid="23"/>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nodeType="clickEffect">
                                  <p:stCondLst>
                                    <p:cond delay="0"/>
                                  </p:stCondLst>
                                  <p:childTnLst>
                                    <p:set>
                                      <p:cBhvr>
                                        <p:cTn id="91" dur="1" fill="hold">
                                          <p:stCondLst>
                                            <p:cond delay="0"/>
                                          </p:stCondLst>
                                        </p:cTn>
                                        <p:tgtEl>
                                          <p:spTgt spid="24"/>
                                        </p:tgtEl>
                                        <p:attrNameLst>
                                          <p:attrName>style.visibility</p:attrName>
                                        </p:attrNameLst>
                                      </p:cBhvr>
                                      <p:to>
                                        <p:strVal val="visible"/>
                                      </p:to>
                                    </p:set>
                                    <p:animEffect transition="in" filter="fade">
                                      <p:cBhvr>
                                        <p:cTn id="92" dur="500"/>
                                        <p:tgtEl>
                                          <p:spTgt spid="24"/>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nodeType="clickEffect">
                                  <p:stCondLst>
                                    <p:cond delay="0"/>
                                  </p:stCondLst>
                                  <p:childTnLst>
                                    <p:set>
                                      <p:cBhvr>
                                        <p:cTn id="96" dur="1" fill="hold">
                                          <p:stCondLst>
                                            <p:cond delay="0"/>
                                          </p:stCondLst>
                                        </p:cTn>
                                        <p:tgtEl>
                                          <p:spTgt spid="25"/>
                                        </p:tgtEl>
                                        <p:attrNameLst>
                                          <p:attrName>style.visibility</p:attrName>
                                        </p:attrNameLst>
                                      </p:cBhvr>
                                      <p:to>
                                        <p:strVal val="visible"/>
                                      </p:to>
                                    </p:set>
                                    <p:animEffect transition="in" filter="fade">
                                      <p:cBhvr>
                                        <p:cTn id="97" dur="500"/>
                                        <p:tgtEl>
                                          <p:spTgt spid="25"/>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nodeType="clickEffect">
                                  <p:stCondLst>
                                    <p:cond delay="0"/>
                                  </p:stCondLst>
                                  <p:childTnLst>
                                    <p:set>
                                      <p:cBhvr>
                                        <p:cTn id="101" dur="1" fill="hold">
                                          <p:stCondLst>
                                            <p:cond delay="0"/>
                                          </p:stCondLst>
                                        </p:cTn>
                                        <p:tgtEl>
                                          <p:spTgt spid="26"/>
                                        </p:tgtEl>
                                        <p:attrNameLst>
                                          <p:attrName>style.visibility</p:attrName>
                                        </p:attrNameLst>
                                      </p:cBhvr>
                                      <p:to>
                                        <p:strVal val="visible"/>
                                      </p:to>
                                    </p:set>
                                    <p:animEffect transition="in" filter="fade">
                                      <p:cBhvr>
                                        <p:cTn id="102" dur="500"/>
                                        <p:tgtEl>
                                          <p:spTgt spid="26"/>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nodeType="clickEffect">
                                  <p:stCondLst>
                                    <p:cond delay="0"/>
                                  </p:stCondLst>
                                  <p:childTnLst>
                                    <p:set>
                                      <p:cBhvr>
                                        <p:cTn id="106" dur="1" fill="hold">
                                          <p:stCondLst>
                                            <p:cond delay="0"/>
                                          </p:stCondLst>
                                        </p:cTn>
                                        <p:tgtEl>
                                          <p:spTgt spid="30"/>
                                        </p:tgtEl>
                                        <p:attrNameLst>
                                          <p:attrName>style.visibility</p:attrName>
                                        </p:attrNameLst>
                                      </p:cBhvr>
                                      <p:to>
                                        <p:strVal val="visible"/>
                                      </p:to>
                                    </p:set>
                                    <p:animEffect transition="in" filter="fade">
                                      <p:cBhvr>
                                        <p:cTn id="107" dur="500"/>
                                        <p:tgtEl>
                                          <p:spTgt spid="30"/>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nodeType="clickEffect">
                                  <p:stCondLst>
                                    <p:cond delay="0"/>
                                  </p:stCondLst>
                                  <p:childTnLst>
                                    <p:set>
                                      <p:cBhvr>
                                        <p:cTn id="111" dur="1" fill="hold">
                                          <p:stCondLst>
                                            <p:cond delay="0"/>
                                          </p:stCondLst>
                                        </p:cTn>
                                        <p:tgtEl>
                                          <p:spTgt spid="27"/>
                                        </p:tgtEl>
                                        <p:attrNameLst>
                                          <p:attrName>style.visibility</p:attrName>
                                        </p:attrNameLst>
                                      </p:cBhvr>
                                      <p:to>
                                        <p:strVal val="visible"/>
                                      </p:to>
                                    </p:set>
                                    <p:animEffect transition="in" filter="fade">
                                      <p:cBhvr>
                                        <p:cTn id="112" dur="500"/>
                                        <p:tgtEl>
                                          <p:spTgt spid="27"/>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nodeType="clickEffect">
                                  <p:stCondLst>
                                    <p:cond delay="0"/>
                                  </p:stCondLst>
                                  <p:childTnLst>
                                    <p:set>
                                      <p:cBhvr>
                                        <p:cTn id="116" dur="1" fill="hold">
                                          <p:stCondLst>
                                            <p:cond delay="0"/>
                                          </p:stCondLst>
                                        </p:cTn>
                                        <p:tgtEl>
                                          <p:spTgt spid="28"/>
                                        </p:tgtEl>
                                        <p:attrNameLst>
                                          <p:attrName>style.visibility</p:attrName>
                                        </p:attrNameLst>
                                      </p:cBhvr>
                                      <p:to>
                                        <p:strVal val="visible"/>
                                      </p:to>
                                    </p:set>
                                    <p:animEffect transition="in" filter="fade">
                                      <p:cBhvr>
                                        <p:cTn id="117" dur="500"/>
                                        <p:tgtEl>
                                          <p:spTgt spid="28"/>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ntr" presetSubtype="0" fill="hold" nodeType="clickEffect">
                                  <p:stCondLst>
                                    <p:cond delay="0"/>
                                  </p:stCondLst>
                                  <p:childTnLst>
                                    <p:set>
                                      <p:cBhvr>
                                        <p:cTn id="121" dur="1" fill="hold">
                                          <p:stCondLst>
                                            <p:cond delay="0"/>
                                          </p:stCondLst>
                                        </p:cTn>
                                        <p:tgtEl>
                                          <p:spTgt spid="29"/>
                                        </p:tgtEl>
                                        <p:attrNameLst>
                                          <p:attrName>style.visibility</p:attrName>
                                        </p:attrNameLst>
                                      </p:cBhvr>
                                      <p:to>
                                        <p:strVal val="visible"/>
                                      </p:to>
                                    </p:set>
                                    <p:animEffect transition="in" filter="fade">
                                      <p:cBhvr>
                                        <p:cTn id="122" dur="500"/>
                                        <p:tgtEl>
                                          <p:spTgt spid="29"/>
                                        </p:tgtEl>
                                      </p:cBhvr>
                                    </p:animEffect>
                                  </p:childTnLst>
                                </p:cTn>
                              </p:par>
                            </p:childTnLst>
                          </p:cTn>
                        </p:par>
                      </p:childTnLst>
                    </p:cTn>
                  </p:par>
                  <p:par>
                    <p:cTn id="123" fill="hold">
                      <p:stCondLst>
                        <p:cond delay="indefinite"/>
                      </p:stCondLst>
                      <p:childTnLst>
                        <p:par>
                          <p:cTn id="124" fill="hold">
                            <p:stCondLst>
                              <p:cond delay="0"/>
                            </p:stCondLst>
                            <p:childTnLst>
                              <p:par>
                                <p:cTn id="125" presetID="10" presetClass="entr" presetSubtype="0" fill="hold" nodeType="clickEffect">
                                  <p:stCondLst>
                                    <p:cond delay="0"/>
                                  </p:stCondLst>
                                  <p:childTnLst>
                                    <p:set>
                                      <p:cBhvr>
                                        <p:cTn id="126" dur="1" fill="hold">
                                          <p:stCondLst>
                                            <p:cond delay="0"/>
                                          </p:stCondLst>
                                        </p:cTn>
                                        <p:tgtEl>
                                          <p:spTgt spid="31"/>
                                        </p:tgtEl>
                                        <p:attrNameLst>
                                          <p:attrName>style.visibility</p:attrName>
                                        </p:attrNameLst>
                                      </p:cBhvr>
                                      <p:to>
                                        <p:strVal val="visible"/>
                                      </p:to>
                                    </p:set>
                                    <p:animEffect transition="in" filter="fade">
                                      <p:cBhvr>
                                        <p:cTn id="127" dur="500"/>
                                        <p:tgtEl>
                                          <p:spTgt spid="31"/>
                                        </p:tgtEl>
                                      </p:cBhvr>
                                    </p:animEffect>
                                  </p:childTnLst>
                                </p:cTn>
                              </p:par>
                            </p:childTnLst>
                          </p:cTn>
                        </p:par>
                      </p:childTnLst>
                    </p:cTn>
                  </p:par>
                  <p:par>
                    <p:cTn id="128" fill="hold">
                      <p:stCondLst>
                        <p:cond delay="indefinite"/>
                      </p:stCondLst>
                      <p:childTnLst>
                        <p:par>
                          <p:cTn id="129" fill="hold">
                            <p:stCondLst>
                              <p:cond delay="0"/>
                            </p:stCondLst>
                            <p:childTnLst>
                              <p:par>
                                <p:cTn id="130" presetID="10" presetClass="entr" presetSubtype="0" fill="hold" nodeType="clickEffect">
                                  <p:stCondLst>
                                    <p:cond delay="0"/>
                                  </p:stCondLst>
                                  <p:childTnLst>
                                    <p:set>
                                      <p:cBhvr>
                                        <p:cTn id="131" dur="1" fill="hold">
                                          <p:stCondLst>
                                            <p:cond delay="0"/>
                                          </p:stCondLst>
                                        </p:cTn>
                                        <p:tgtEl>
                                          <p:spTgt spid="32"/>
                                        </p:tgtEl>
                                        <p:attrNameLst>
                                          <p:attrName>style.visibility</p:attrName>
                                        </p:attrNameLst>
                                      </p:cBhvr>
                                      <p:to>
                                        <p:strVal val="visible"/>
                                      </p:to>
                                    </p:set>
                                    <p:animEffect transition="in" filter="fade">
                                      <p:cBhvr>
                                        <p:cTn id="132"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FE633-8FD3-44E5-98A2-4C280DF83857}"/>
              </a:ext>
            </a:extLst>
          </p:cNvPr>
          <p:cNvSpPr>
            <a:spLocks noGrp="1"/>
          </p:cNvSpPr>
          <p:nvPr>
            <p:ph type="title"/>
          </p:nvPr>
        </p:nvSpPr>
        <p:spPr>
          <a:xfrm>
            <a:off x="178593" y="129381"/>
            <a:ext cx="11096625" cy="720725"/>
          </a:xfrm>
        </p:spPr>
        <p:txBody>
          <a:bodyPr/>
          <a:lstStyle/>
          <a:p>
            <a:r>
              <a:rPr lang="en-CA" dirty="0"/>
              <a:t>Given each </a:t>
            </a:r>
            <a:r>
              <a:rPr lang="en-CA" dirty="0" err="1"/>
              <a:t>Pvalue</a:t>
            </a:r>
            <a:r>
              <a:rPr lang="en-CA" dirty="0"/>
              <a:t>, find the critical value:</a:t>
            </a:r>
          </a:p>
        </p:txBody>
      </p:sp>
      <p:sp>
        <p:nvSpPr>
          <p:cNvPr id="3" name="Content Placeholder 2">
            <a:extLst>
              <a:ext uri="{FF2B5EF4-FFF2-40B4-BE49-F238E27FC236}">
                <a16:creationId xmlns:a16="http://schemas.microsoft.com/office/drawing/2014/main" id="{5ABDDE6F-8FFD-4C3F-8902-6635072ED7F8}"/>
              </a:ext>
            </a:extLst>
          </p:cNvPr>
          <p:cNvSpPr>
            <a:spLocks noGrp="1"/>
          </p:cNvSpPr>
          <p:nvPr>
            <p:ph idx="1"/>
          </p:nvPr>
        </p:nvSpPr>
        <p:spPr>
          <a:xfrm>
            <a:off x="178593" y="904081"/>
            <a:ext cx="5493545" cy="510382"/>
          </a:xfrm>
        </p:spPr>
        <p:txBody>
          <a:bodyPr/>
          <a:lstStyle/>
          <a:p>
            <a:pPr marL="0" indent="0">
              <a:buNone/>
            </a:pPr>
            <a:r>
              <a:rPr lang="en-CA" dirty="0" err="1"/>
              <a:t>i</a:t>
            </a:r>
            <a:r>
              <a:rPr lang="en-CA" dirty="0"/>
              <a:t>) Two Tailed P-value=0.0024,  Z=?</a:t>
            </a:r>
          </a:p>
        </p:txBody>
      </p:sp>
      <p:sp>
        <p:nvSpPr>
          <p:cNvPr id="4" name="Content Placeholder 2">
            <a:extLst>
              <a:ext uri="{FF2B5EF4-FFF2-40B4-BE49-F238E27FC236}">
                <a16:creationId xmlns:a16="http://schemas.microsoft.com/office/drawing/2014/main" id="{7FF5B902-9412-4729-802C-8405CC612B3A}"/>
              </a:ext>
            </a:extLst>
          </p:cNvPr>
          <p:cNvSpPr txBox="1">
            <a:spLocks/>
          </p:cNvSpPr>
          <p:nvPr/>
        </p:nvSpPr>
        <p:spPr>
          <a:xfrm>
            <a:off x="121442" y="3509570"/>
            <a:ext cx="6186489" cy="51038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CA" dirty="0"/>
              <a:t>ii) Two Tailed P-value=0.012, df=99, t=?</a:t>
            </a:r>
          </a:p>
        </p:txBody>
      </p:sp>
      <p:sp>
        <p:nvSpPr>
          <p:cNvPr id="7" name="TextBox 6">
            <a:extLst>
              <a:ext uri="{FF2B5EF4-FFF2-40B4-BE49-F238E27FC236}">
                <a16:creationId xmlns:a16="http://schemas.microsoft.com/office/drawing/2014/main" id="{371B3E47-6002-40DD-84B5-E65B94AD67BB}"/>
              </a:ext>
            </a:extLst>
          </p:cNvPr>
          <p:cNvSpPr txBox="1"/>
          <p:nvPr/>
        </p:nvSpPr>
        <p:spPr>
          <a:xfrm>
            <a:off x="157161" y="1359235"/>
            <a:ext cx="6137838" cy="400110"/>
          </a:xfrm>
          <a:prstGeom prst="rect">
            <a:avLst/>
          </a:prstGeom>
          <a:noFill/>
        </p:spPr>
        <p:txBody>
          <a:bodyPr wrap="square" rtlCol="0">
            <a:spAutoFit/>
          </a:bodyPr>
          <a:lstStyle/>
          <a:p>
            <a:r>
              <a:rPr lang="en-CA" sz="2000" dirty="0">
                <a:solidFill>
                  <a:srgbClr val="FF0000"/>
                </a:solidFill>
              </a:rPr>
              <a:t>A two tail </a:t>
            </a:r>
            <a:r>
              <a:rPr lang="en-CA" sz="2000" dirty="0" err="1">
                <a:solidFill>
                  <a:srgbClr val="FF0000"/>
                </a:solidFill>
              </a:rPr>
              <a:t>Pvalue</a:t>
            </a:r>
            <a:r>
              <a:rPr lang="en-CA" sz="2000" dirty="0">
                <a:solidFill>
                  <a:srgbClr val="FF0000"/>
                </a:solidFill>
              </a:rPr>
              <a:t> of 0.0024 means that each tail is 0.0012</a:t>
            </a:r>
          </a:p>
        </p:txBody>
      </p:sp>
      <p:pic>
        <p:nvPicPr>
          <p:cNvPr id="8" name="Picture 7">
            <a:extLst>
              <a:ext uri="{FF2B5EF4-FFF2-40B4-BE49-F238E27FC236}">
                <a16:creationId xmlns:a16="http://schemas.microsoft.com/office/drawing/2014/main" id="{AC0FFC7B-943D-4F47-9DB0-ECABD373E6E1}"/>
              </a:ext>
            </a:extLst>
          </p:cNvPr>
          <p:cNvPicPr>
            <a:picLocks noChangeAspect="1"/>
          </p:cNvPicPr>
          <p:nvPr/>
        </p:nvPicPr>
        <p:blipFill>
          <a:blip r:embed="rId3"/>
          <a:stretch>
            <a:fillRect/>
          </a:stretch>
        </p:blipFill>
        <p:spPr>
          <a:xfrm>
            <a:off x="7188993" y="934212"/>
            <a:ext cx="3591318" cy="1250156"/>
          </a:xfrm>
          <a:prstGeom prst="rect">
            <a:avLst/>
          </a:prstGeom>
        </p:spPr>
      </p:pic>
      <p:graphicFrame>
        <p:nvGraphicFramePr>
          <p:cNvPr id="9" name="Object 8">
            <a:extLst>
              <a:ext uri="{FF2B5EF4-FFF2-40B4-BE49-F238E27FC236}">
                <a16:creationId xmlns:a16="http://schemas.microsoft.com/office/drawing/2014/main" id="{EBF3EC10-775A-44E7-87F6-9224AD3108E3}"/>
              </a:ext>
            </a:extLst>
          </p:cNvPr>
          <p:cNvGraphicFramePr>
            <a:graphicFrameLocks noChangeAspect="1"/>
          </p:cNvGraphicFramePr>
          <p:nvPr>
            <p:extLst>
              <p:ext uri="{D42A27DB-BD31-4B8C-83A1-F6EECF244321}">
                <p14:modId xmlns:p14="http://schemas.microsoft.com/office/powerpoint/2010/main" val="795221879"/>
              </p:ext>
            </p:extLst>
          </p:nvPr>
        </p:nvGraphicFramePr>
        <p:xfrm>
          <a:off x="6374770" y="1081088"/>
          <a:ext cx="1357312" cy="333375"/>
        </p:xfrm>
        <a:graphic>
          <a:graphicData uri="http://schemas.openxmlformats.org/presentationml/2006/ole">
            <mc:AlternateContent xmlns:mc="http://schemas.openxmlformats.org/markup-compatibility/2006">
              <mc:Choice xmlns:v="urn:schemas-microsoft-com:vml" Requires="v">
                <p:oleObj name="Equation" r:id="rId4" imgW="723600" imgH="177480" progId="Equation.DSMT4">
                  <p:embed/>
                </p:oleObj>
              </mc:Choice>
              <mc:Fallback>
                <p:oleObj name="Equation" r:id="rId4" imgW="723600" imgH="177480" progId="Equation.DSMT4">
                  <p:embed/>
                  <p:pic>
                    <p:nvPicPr>
                      <p:cNvPr id="9" name="Object 8">
                        <a:extLst>
                          <a:ext uri="{FF2B5EF4-FFF2-40B4-BE49-F238E27FC236}">
                            <a16:creationId xmlns:a16="http://schemas.microsoft.com/office/drawing/2014/main" id="{EBF3EC10-775A-44E7-87F6-9224AD3108E3}"/>
                          </a:ext>
                        </a:extLst>
                      </p:cNvPr>
                      <p:cNvPicPr/>
                      <p:nvPr/>
                    </p:nvPicPr>
                    <p:blipFill>
                      <a:blip r:embed="rId5"/>
                      <a:stretch>
                        <a:fillRect/>
                      </a:stretch>
                    </p:blipFill>
                    <p:spPr>
                      <a:xfrm>
                        <a:off x="6374770" y="1081088"/>
                        <a:ext cx="1357312" cy="333375"/>
                      </a:xfrm>
                      <a:prstGeom prst="rect">
                        <a:avLst/>
                      </a:prstGeom>
                    </p:spPr>
                  </p:pic>
                </p:oleObj>
              </mc:Fallback>
            </mc:AlternateContent>
          </a:graphicData>
        </a:graphic>
      </p:graphicFrame>
      <p:sp>
        <p:nvSpPr>
          <p:cNvPr id="10" name="Freeform: Shape 9">
            <a:extLst>
              <a:ext uri="{FF2B5EF4-FFF2-40B4-BE49-F238E27FC236}">
                <a16:creationId xmlns:a16="http://schemas.microsoft.com/office/drawing/2014/main" id="{DFEFB92C-16A1-4365-BA5E-2E5FBB81889B}"/>
              </a:ext>
            </a:extLst>
          </p:cNvPr>
          <p:cNvSpPr/>
          <p:nvPr/>
        </p:nvSpPr>
        <p:spPr>
          <a:xfrm>
            <a:off x="7458075" y="1478756"/>
            <a:ext cx="457200" cy="642938"/>
          </a:xfrm>
          <a:custGeom>
            <a:avLst/>
            <a:gdLst>
              <a:gd name="connsiteX0" fmla="*/ 0 w 457200"/>
              <a:gd name="connsiteY0" fmla="*/ 0 h 642938"/>
              <a:gd name="connsiteX1" fmla="*/ 378619 w 457200"/>
              <a:gd name="connsiteY1" fmla="*/ 300038 h 642938"/>
              <a:gd name="connsiteX2" fmla="*/ 378619 w 457200"/>
              <a:gd name="connsiteY2" fmla="*/ 300038 h 642938"/>
              <a:gd name="connsiteX3" fmla="*/ 457200 w 457200"/>
              <a:gd name="connsiteY3" fmla="*/ 642938 h 642938"/>
            </a:gdLst>
            <a:ahLst/>
            <a:cxnLst>
              <a:cxn ang="0">
                <a:pos x="connsiteX0" y="connsiteY0"/>
              </a:cxn>
              <a:cxn ang="0">
                <a:pos x="connsiteX1" y="connsiteY1"/>
              </a:cxn>
              <a:cxn ang="0">
                <a:pos x="connsiteX2" y="connsiteY2"/>
              </a:cxn>
              <a:cxn ang="0">
                <a:pos x="connsiteX3" y="connsiteY3"/>
              </a:cxn>
            </a:cxnLst>
            <a:rect l="l" t="t" r="r" b="b"/>
            <a:pathLst>
              <a:path w="457200" h="642938">
                <a:moveTo>
                  <a:pt x="0" y="0"/>
                </a:moveTo>
                <a:lnTo>
                  <a:pt x="378619" y="300038"/>
                </a:lnTo>
                <a:lnTo>
                  <a:pt x="378619" y="300038"/>
                </a:lnTo>
                <a:lnTo>
                  <a:pt x="457200" y="642938"/>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aphicFrame>
        <p:nvGraphicFramePr>
          <p:cNvPr id="15" name="Object 14">
            <a:extLst>
              <a:ext uri="{FF2B5EF4-FFF2-40B4-BE49-F238E27FC236}">
                <a16:creationId xmlns:a16="http://schemas.microsoft.com/office/drawing/2014/main" id="{BF695D2A-AC70-4749-879D-49B4DB95E0E5}"/>
              </a:ext>
            </a:extLst>
          </p:cNvPr>
          <p:cNvGraphicFramePr>
            <a:graphicFrameLocks noChangeAspect="1"/>
          </p:cNvGraphicFramePr>
          <p:nvPr>
            <p:extLst>
              <p:ext uri="{D42A27DB-BD31-4B8C-83A1-F6EECF244321}">
                <p14:modId xmlns:p14="http://schemas.microsoft.com/office/powerpoint/2010/main" val="908296433"/>
              </p:ext>
            </p:extLst>
          </p:nvPr>
        </p:nvGraphicFramePr>
        <p:xfrm>
          <a:off x="7947020" y="2085179"/>
          <a:ext cx="285750" cy="428625"/>
        </p:xfrm>
        <a:graphic>
          <a:graphicData uri="http://schemas.openxmlformats.org/presentationml/2006/ole">
            <mc:AlternateContent xmlns:mc="http://schemas.openxmlformats.org/markup-compatibility/2006">
              <mc:Choice xmlns:v="urn:schemas-microsoft-com:vml" Requires="v">
                <p:oleObj name="Equation" r:id="rId6" imgW="152280" imgH="228600" progId="Equation.DSMT4">
                  <p:embed/>
                </p:oleObj>
              </mc:Choice>
              <mc:Fallback>
                <p:oleObj name="Equation" r:id="rId6" imgW="152280" imgH="228600" progId="Equation.DSMT4">
                  <p:embed/>
                  <p:pic>
                    <p:nvPicPr>
                      <p:cNvPr id="15" name="Object 14">
                        <a:extLst>
                          <a:ext uri="{FF2B5EF4-FFF2-40B4-BE49-F238E27FC236}">
                            <a16:creationId xmlns:a16="http://schemas.microsoft.com/office/drawing/2014/main" id="{BF695D2A-AC70-4749-879D-49B4DB95E0E5}"/>
                          </a:ext>
                        </a:extLst>
                      </p:cNvPr>
                      <p:cNvPicPr/>
                      <p:nvPr/>
                    </p:nvPicPr>
                    <p:blipFill>
                      <a:blip r:embed="rId7"/>
                      <a:stretch>
                        <a:fillRect/>
                      </a:stretch>
                    </p:blipFill>
                    <p:spPr>
                      <a:xfrm>
                        <a:off x="7947020" y="2085179"/>
                        <a:ext cx="285750" cy="428625"/>
                      </a:xfrm>
                      <a:prstGeom prst="rect">
                        <a:avLst/>
                      </a:prstGeom>
                    </p:spPr>
                  </p:pic>
                </p:oleObj>
              </mc:Fallback>
            </mc:AlternateContent>
          </a:graphicData>
        </a:graphic>
      </p:graphicFrame>
      <p:graphicFrame>
        <p:nvGraphicFramePr>
          <p:cNvPr id="16" name="Object 15">
            <a:extLst>
              <a:ext uri="{FF2B5EF4-FFF2-40B4-BE49-F238E27FC236}">
                <a16:creationId xmlns:a16="http://schemas.microsoft.com/office/drawing/2014/main" id="{9FC58BF9-4E69-4BC1-8C56-C825F816739C}"/>
              </a:ext>
            </a:extLst>
          </p:cNvPr>
          <p:cNvGraphicFramePr>
            <a:graphicFrameLocks noChangeAspect="1"/>
          </p:cNvGraphicFramePr>
          <p:nvPr>
            <p:extLst>
              <p:ext uri="{D42A27DB-BD31-4B8C-83A1-F6EECF244321}">
                <p14:modId xmlns:p14="http://schemas.microsoft.com/office/powerpoint/2010/main" val="2481476344"/>
              </p:ext>
            </p:extLst>
          </p:nvPr>
        </p:nvGraphicFramePr>
        <p:xfrm>
          <a:off x="9721049" y="2085178"/>
          <a:ext cx="309562" cy="428625"/>
        </p:xfrm>
        <a:graphic>
          <a:graphicData uri="http://schemas.openxmlformats.org/presentationml/2006/ole">
            <mc:AlternateContent xmlns:mc="http://schemas.openxmlformats.org/markup-compatibility/2006">
              <mc:Choice xmlns:v="urn:schemas-microsoft-com:vml" Requires="v">
                <p:oleObj name="Equation" r:id="rId8" imgW="164880" imgH="228600" progId="Equation.DSMT4">
                  <p:embed/>
                </p:oleObj>
              </mc:Choice>
              <mc:Fallback>
                <p:oleObj name="Equation" r:id="rId8" imgW="164880" imgH="228600" progId="Equation.DSMT4">
                  <p:embed/>
                  <p:pic>
                    <p:nvPicPr>
                      <p:cNvPr id="16" name="Object 15">
                        <a:extLst>
                          <a:ext uri="{FF2B5EF4-FFF2-40B4-BE49-F238E27FC236}">
                            <a16:creationId xmlns:a16="http://schemas.microsoft.com/office/drawing/2014/main" id="{9FC58BF9-4E69-4BC1-8C56-C825F816739C}"/>
                          </a:ext>
                        </a:extLst>
                      </p:cNvPr>
                      <p:cNvPicPr/>
                      <p:nvPr/>
                    </p:nvPicPr>
                    <p:blipFill>
                      <a:blip r:embed="rId9"/>
                      <a:stretch>
                        <a:fillRect/>
                      </a:stretch>
                    </p:blipFill>
                    <p:spPr>
                      <a:xfrm>
                        <a:off x="9721049" y="2085178"/>
                        <a:ext cx="309562" cy="428625"/>
                      </a:xfrm>
                      <a:prstGeom prst="rect">
                        <a:avLst/>
                      </a:prstGeom>
                    </p:spPr>
                  </p:pic>
                </p:oleObj>
              </mc:Fallback>
            </mc:AlternateContent>
          </a:graphicData>
        </a:graphic>
      </p:graphicFrame>
      <p:graphicFrame>
        <p:nvGraphicFramePr>
          <p:cNvPr id="20" name="Object 19">
            <a:extLst>
              <a:ext uri="{FF2B5EF4-FFF2-40B4-BE49-F238E27FC236}">
                <a16:creationId xmlns:a16="http://schemas.microsoft.com/office/drawing/2014/main" id="{7D81E17B-50A6-49C7-810E-94CBBB168ABC}"/>
              </a:ext>
            </a:extLst>
          </p:cNvPr>
          <p:cNvGraphicFramePr>
            <a:graphicFrameLocks noChangeAspect="1"/>
          </p:cNvGraphicFramePr>
          <p:nvPr>
            <p:extLst>
              <p:ext uri="{D42A27DB-BD31-4B8C-83A1-F6EECF244321}">
                <p14:modId xmlns:p14="http://schemas.microsoft.com/office/powerpoint/2010/main" val="476966942"/>
              </p:ext>
            </p:extLst>
          </p:nvPr>
        </p:nvGraphicFramePr>
        <p:xfrm>
          <a:off x="333375" y="1762518"/>
          <a:ext cx="3357563" cy="476250"/>
        </p:xfrm>
        <a:graphic>
          <a:graphicData uri="http://schemas.openxmlformats.org/presentationml/2006/ole">
            <mc:AlternateContent xmlns:mc="http://schemas.openxmlformats.org/markup-compatibility/2006">
              <mc:Choice xmlns:v="urn:schemas-microsoft-com:vml" Requires="v">
                <p:oleObj name="Equation" r:id="rId10" imgW="1790640" imgH="253800" progId="Equation.DSMT4">
                  <p:embed/>
                </p:oleObj>
              </mc:Choice>
              <mc:Fallback>
                <p:oleObj name="Equation" r:id="rId10" imgW="1790640" imgH="253800" progId="Equation.DSMT4">
                  <p:embed/>
                  <p:pic>
                    <p:nvPicPr>
                      <p:cNvPr id="20" name="Object 19">
                        <a:extLst>
                          <a:ext uri="{FF2B5EF4-FFF2-40B4-BE49-F238E27FC236}">
                            <a16:creationId xmlns:a16="http://schemas.microsoft.com/office/drawing/2014/main" id="{7D81E17B-50A6-49C7-810E-94CBBB168ABC}"/>
                          </a:ext>
                        </a:extLst>
                      </p:cNvPr>
                      <p:cNvPicPr/>
                      <p:nvPr/>
                    </p:nvPicPr>
                    <p:blipFill>
                      <a:blip r:embed="rId11"/>
                      <a:stretch>
                        <a:fillRect/>
                      </a:stretch>
                    </p:blipFill>
                    <p:spPr>
                      <a:xfrm>
                        <a:off x="333375" y="1762518"/>
                        <a:ext cx="3357563" cy="476250"/>
                      </a:xfrm>
                      <a:prstGeom prst="rect">
                        <a:avLst/>
                      </a:prstGeom>
                    </p:spPr>
                  </p:pic>
                </p:oleObj>
              </mc:Fallback>
            </mc:AlternateContent>
          </a:graphicData>
        </a:graphic>
      </p:graphicFrame>
      <p:graphicFrame>
        <p:nvGraphicFramePr>
          <p:cNvPr id="21" name="Object 20">
            <a:extLst>
              <a:ext uri="{FF2B5EF4-FFF2-40B4-BE49-F238E27FC236}">
                <a16:creationId xmlns:a16="http://schemas.microsoft.com/office/drawing/2014/main" id="{1573F6BC-FD52-40E4-A512-E73E1DB03272}"/>
              </a:ext>
            </a:extLst>
          </p:cNvPr>
          <p:cNvGraphicFramePr>
            <a:graphicFrameLocks noChangeAspect="1"/>
          </p:cNvGraphicFramePr>
          <p:nvPr>
            <p:extLst>
              <p:ext uri="{D42A27DB-BD31-4B8C-83A1-F6EECF244321}">
                <p14:modId xmlns:p14="http://schemas.microsoft.com/office/powerpoint/2010/main" val="3029317970"/>
              </p:ext>
            </p:extLst>
          </p:nvPr>
        </p:nvGraphicFramePr>
        <p:xfrm>
          <a:off x="2203450" y="2146300"/>
          <a:ext cx="1524000" cy="428625"/>
        </p:xfrm>
        <a:graphic>
          <a:graphicData uri="http://schemas.openxmlformats.org/presentationml/2006/ole">
            <mc:AlternateContent xmlns:mc="http://schemas.openxmlformats.org/markup-compatibility/2006">
              <mc:Choice xmlns:v="urn:schemas-microsoft-com:vml" Requires="v">
                <p:oleObj name="Equation" r:id="rId12" imgW="812520" imgH="228600" progId="Equation.DSMT4">
                  <p:embed/>
                </p:oleObj>
              </mc:Choice>
              <mc:Fallback>
                <p:oleObj name="Equation" r:id="rId12" imgW="812520" imgH="228600" progId="Equation.DSMT4">
                  <p:embed/>
                  <p:pic>
                    <p:nvPicPr>
                      <p:cNvPr id="21" name="Object 20">
                        <a:extLst>
                          <a:ext uri="{FF2B5EF4-FFF2-40B4-BE49-F238E27FC236}">
                            <a16:creationId xmlns:a16="http://schemas.microsoft.com/office/drawing/2014/main" id="{1573F6BC-FD52-40E4-A512-E73E1DB03272}"/>
                          </a:ext>
                        </a:extLst>
                      </p:cNvPr>
                      <p:cNvPicPr/>
                      <p:nvPr/>
                    </p:nvPicPr>
                    <p:blipFill>
                      <a:blip r:embed="rId13"/>
                      <a:stretch>
                        <a:fillRect/>
                      </a:stretch>
                    </p:blipFill>
                    <p:spPr>
                      <a:xfrm>
                        <a:off x="2203450" y="2146300"/>
                        <a:ext cx="1524000" cy="428625"/>
                      </a:xfrm>
                      <a:prstGeom prst="rect">
                        <a:avLst/>
                      </a:prstGeom>
                    </p:spPr>
                  </p:pic>
                </p:oleObj>
              </mc:Fallback>
            </mc:AlternateContent>
          </a:graphicData>
        </a:graphic>
      </p:graphicFrame>
      <p:graphicFrame>
        <p:nvGraphicFramePr>
          <p:cNvPr id="22" name="Object 21">
            <a:extLst>
              <a:ext uri="{FF2B5EF4-FFF2-40B4-BE49-F238E27FC236}">
                <a16:creationId xmlns:a16="http://schemas.microsoft.com/office/drawing/2014/main" id="{1F683173-892D-47D7-A809-BAD77457FD00}"/>
              </a:ext>
            </a:extLst>
          </p:cNvPr>
          <p:cNvGraphicFramePr>
            <a:graphicFrameLocks noChangeAspect="1"/>
          </p:cNvGraphicFramePr>
          <p:nvPr>
            <p:extLst>
              <p:ext uri="{D42A27DB-BD31-4B8C-83A1-F6EECF244321}">
                <p14:modId xmlns:p14="http://schemas.microsoft.com/office/powerpoint/2010/main" val="3921410810"/>
              </p:ext>
            </p:extLst>
          </p:nvPr>
        </p:nvGraphicFramePr>
        <p:xfrm>
          <a:off x="4011613" y="2119313"/>
          <a:ext cx="1404937" cy="428625"/>
        </p:xfrm>
        <a:graphic>
          <a:graphicData uri="http://schemas.openxmlformats.org/presentationml/2006/ole">
            <mc:AlternateContent xmlns:mc="http://schemas.openxmlformats.org/markup-compatibility/2006">
              <mc:Choice xmlns:v="urn:schemas-microsoft-com:vml" Requires="v">
                <p:oleObj name="Equation" r:id="rId14" imgW="749160" imgH="228600" progId="Equation.DSMT4">
                  <p:embed/>
                </p:oleObj>
              </mc:Choice>
              <mc:Fallback>
                <p:oleObj name="Equation" r:id="rId14" imgW="749160" imgH="228600" progId="Equation.DSMT4">
                  <p:embed/>
                  <p:pic>
                    <p:nvPicPr>
                      <p:cNvPr id="22" name="Object 21">
                        <a:extLst>
                          <a:ext uri="{FF2B5EF4-FFF2-40B4-BE49-F238E27FC236}">
                            <a16:creationId xmlns:a16="http://schemas.microsoft.com/office/drawing/2014/main" id="{1F683173-892D-47D7-A809-BAD77457FD00}"/>
                          </a:ext>
                        </a:extLst>
                      </p:cNvPr>
                      <p:cNvPicPr/>
                      <p:nvPr/>
                    </p:nvPicPr>
                    <p:blipFill>
                      <a:blip r:embed="rId15"/>
                      <a:stretch>
                        <a:fillRect/>
                      </a:stretch>
                    </p:blipFill>
                    <p:spPr>
                      <a:xfrm>
                        <a:off x="4011613" y="2119313"/>
                        <a:ext cx="1404937" cy="428625"/>
                      </a:xfrm>
                      <a:prstGeom prst="rect">
                        <a:avLst/>
                      </a:prstGeom>
                    </p:spPr>
                  </p:pic>
                </p:oleObj>
              </mc:Fallback>
            </mc:AlternateContent>
          </a:graphicData>
        </a:graphic>
      </p:graphicFrame>
      <p:sp>
        <p:nvSpPr>
          <p:cNvPr id="23" name="TextBox 22">
            <a:extLst>
              <a:ext uri="{FF2B5EF4-FFF2-40B4-BE49-F238E27FC236}">
                <a16:creationId xmlns:a16="http://schemas.microsoft.com/office/drawing/2014/main" id="{01CA47D2-144B-4DEE-8B3B-1B5FFB225DD9}"/>
              </a:ext>
            </a:extLst>
          </p:cNvPr>
          <p:cNvSpPr txBox="1"/>
          <p:nvPr/>
        </p:nvSpPr>
        <p:spPr>
          <a:xfrm>
            <a:off x="0" y="3919537"/>
            <a:ext cx="6137838" cy="400110"/>
          </a:xfrm>
          <a:prstGeom prst="rect">
            <a:avLst/>
          </a:prstGeom>
          <a:noFill/>
        </p:spPr>
        <p:txBody>
          <a:bodyPr wrap="square" rtlCol="0">
            <a:spAutoFit/>
          </a:bodyPr>
          <a:lstStyle/>
          <a:p>
            <a:r>
              <a:rPr lang="en-CA" sz="2000" dirty="0">
                <a:solidFill>
                  <a:srgbClr val="FF0000"/>
                </a:solidFill>
              </a:rPr>
              <a:t>A two tail </a:t>
            </a:r>
            <a:r>
              <a:rPr lang="en-CA" sz="2000" dirty="0" err="1">
                <a:solidFill>
                  <a:srgbClr val="FF0000"/>
                </a:solidFill>
              </a:rPr>
              <a:t>Pvalue</a:t>
            </a:r>
            <a:r>
              <a:rPr lang="en-CA" sz="2000" dirty="0">
                <a:solidFill>
                  <a:srgbClr val="FF0000"/>
                </a:solidFill>
              </a:rPr>
              <a:t> of 0.012 means that each tail is 0.06</a:t>
            </a:r>
          </a:p>
        </p:txBody>
      </p:sp>
      <p:pic>
        <p:nvPicPr>
          <p:cNvPr id="27" name="Picture 26">
            <a:extLst>
              <a:ext uri="{FF2B5EF4-FFF2-40B4-BE49-F238E27FC236}">
                <a16:creationId xmlns:a16="http://schemas.microsoft.com/office/drawing/2014/main" id="{F1961879-304C-488D-AE14-8A3699D1CF13}"/>
              </a:ext>
            </a:extLst>
          </p:cNvPr>
          <p:cNvPicPr>
            <a:picLocks noChangeAspect="1"/>
          </p:cNvPicPr>
          <p:nvPr/>
        </p:nvPicPr>
        <p:blipFill>
          <a:blip r:embed="rId3"/>
          <a:stretch>
            <a:fillRect/>
          </a:stretch>
        </p:blipFill>
        <p:spPr>
          <a:xfrm>
            <a:off x="7172323" y="3851673"/>
            <a:ext cx="3591318" cy="1250156"/>
          </a:xfrm>
          <a:prstGeom prst="rect">
            <a:avLst/>
          </a:prstGeom>
        </p:spPr>
      </p:pic>
      <p:graphicFrame>
        <p:nvGraphicFramePr>
          <p:cNvPr id="28" name="Object 27">
            <a:extLst>
              <a:ext uri="{FF2B5EF4-FFF2-40B4-BE49-F238E27FC236}">
                <a16:creationId xmlns:a16="http://schemas.microsoft.com/office/drawing/2014/main" id="{7ADCFB9E-D431-4B5A-BC38-FB98E11FE33D}"/>
              </a:ext>
            </a:extLst>
          </p:cNvPr>
          <p:cNvGraphicFramePr>
            <a:graphicFrameLocks noChangeAspect="1"/>
          </p:cNvGraphicFramePr>
          <p:nvPr>
            <p:extLst>
              <p:ext uri="{D42A27DB-BD31-4B8C-83A1-F6EECF244321}">
                <p14:modId xmlns:p14="http://schemas.microsoft.com/office/powerpoint/2010/main" val="1788330723"/>
              </p:ext>
            </p:extLst>
          </p:nvPr>
        </p:nvGraphicFramePr>
        <p:xfrm>
          <a:off x="7964488" y="5002219"/>
          <a:ext cx="214312" cy="428625"/>
        </p:xfrm>
        <a:graphic>
          <a:graphicData uri="http://schemas.openxmlformats.org/presentationml/2006/ole">
            <mc:AlternateContent xmlns:mc="http://schemas.openxmlformats.org/markup-compatibility/2006">
              <mc:Choice xmlns:v="urn:schemas-microsoft-com:vml" Requires="v">
                <p:oleObj name="Equation" r:id="rId16" imgW="114120" imgH="228600" progId="Equation.DSMT4">
                  <p:embed/>
                </p:oleObj>
              </mc:Choice>
              <mc:Fallback>
                <p:oleObj name="Equation" r:id="rId16" imgW="114120" imgH="228600" progId="Equation.DSMT4">
                  <p:embed/>
                  <p:pic>
                    <p:nvPicPr>
                      <p:cNvPr id="28" name="Object 27">
                        <a:extLst>
                          <a:ext uri="{FF2B5EF4-FFF2-40B4-BE49-F238E27FC236}">
                            <a16:creationId xmlns:a16="http://schemas.microsoft.com/office/drawing/2014/main" id="{7ADCFB9E-D431-4B5A-BC38-FB98E11FE33D}"/>
                          </a:ext>
                        </a:extLst>
                      </p:cNvPr>
                      <p:cNvPicPr/>
                      <p:nvPr/>
                    </p:nvPicPr>
                    <p:blipFill>
                      <a:blip r:embed="rId17"/>
                      <a:stretch>
                        <a:fillRect/>
                      </a:stretch>
                    </p:blipFill>
                    <p:spPr>
                      <a:xfrm>
                        <a:off x="7964488" y="5002219"/>
                        <a:ext cx="214312" cy="428625"/>
                      </a:xfrm>
                      <a:prstGeom prst="rect">
                        <a:avLst/>
                      </a:prstGeom>
                    </p:spPr>
                  </p:pic>
                </p:oleObj>
              </mc:Fallback>
            </mc:AlternateContent>
          </a:graphicData>
        </a:graphic>
      </p:graphicFrame>
      <p:graphicFrame>
        <p:nvGraphicFramePr>
          <p:cNvPr id="29" name="Object 28">
            <a:extLst>
              <a:ext uri="{FF2B5EF4-FFF2-40B4-BE49-F238E27FC236}">
                <a16:creationId xmlns:a16="http://schemas.microsoft.com/office/drawing/2014/main" id="{10B7FF9D-F51C-49BF-A52F-5146AA843261}"/>
              </a:ext>
            </a:extLst>
          </p:cNvPr>
          <p:cNvGraphicFramePr>
            <a:graphicFrameLocks noChangeAspect="1"/>
          </p:cNvGraphicFramePr>
          <p:nvPr>
            <p:extLst>
              <p:ext uri="{D42A27DB-BD31-4B8C-83A1-F6EECF244321}">
                <p14:modId xmlns:p14="http://schemas.microsoft.com/office/powerpoint/2010/main" val="2066110311"/>
              </p:ext>
            </p:extLst>
          </p:nvPr>
        </p:nvGraphicFramePr>
        <p:xfrm>
          <a:off x="9728200" y="5002219"/>
          <a:ext cx="261938" cy="428625"/>
        </p:xfrm>
        <a:graphic>
          <a:graphicData uri="http://schemas.openxmlformats.org/presentationml/2006/ole">
            <mc:AlternateContent xmlns:mc="http://schemas.openxmlformats.org/markup-compatibility/2006">
              <mc:Choice xmlns:v="urn:schemas-microsoft-com:vml" Requires="v">
                <p:oleObj name="Equation" r:id="rId18" imgW="139680" imgH="228600" progId="Equation.DSMT4">
                  <p:embed/>
                </p:oleObj>
              </mc:Choice>
              <mc:Fallback>
                <p:oleObj name="Equation" r:id="rId18" imgW="139680" imgH="228600" progId="Equation.DSMT4">
                  <p:embed/>
                  <p:pic>
                    <p:nvPicPr>
                      <p:cNvPr id="29" name="Object 28">
                        <a:extLst>
                          <a:ext uri="{FF2B5EF4-FFF2-40B4-BE49-F238E27FC236}">
                            <a16:creationId xmlns:a16="http://schemas.microsoft.com/office/drawing/2014/main" id="{10B7FF9D-F51C-49BF-A52F-5146AA843261}"/>
                          </a:ext>
                        </a:extLst>
                      </p:cNvPr>
                      <p:cNvPicPr/>
                      <p:nvPr/>
                    </p:nvPicPr>
                    <p:blipFill>
                      <a:blip r:embed="rId19"/>
                      <a:stretch>
                        <a:fillRect/>
                      </a:stretch>
                    </p:blipFill>
                    <p:spPr>
                      <a:xfrm>
                        <a:off x="9728200" y="5002219"/>
                        <a:ext cx="261938" cy="428625"/>
                      </a:xfrm>
                      <a:prstGeom prst="rect">
                        <a:avLst/>
                      </a:prstGeom>
                    </p:spPr>
                  </p:pic>
                </p:oleObj>
              </mc:Fallback>
            </mc:AlternateContent>
          </a:graphicData>
        </a:graphic>
      </p:graphicFrame>
      <p:graphicFrame>
        <p:nvGraphicFramePr>
          <p:cNvPr id="32" name="Object 31">
            <a:extLst>
              <a:ext uri="{FF2B5EF4-FFF2-40B4-BE49-F238E27FC236}">
                <a16:creationId xmlns:a16="http://schemas.microsoft.com/office/drawing/2014/main" id="{E5128EEF-D139-43E5-A865-490F6E0F79A4}"/>
              </a:ext>
            </a:extLst>
          </p:cNvPr>
          <p:cNvGraphicFramePr>
            <a:graphicFrameLocks noChangeAspect="1"/>
          </p:cNvGraphicFramePr>
          <p:nvPr>
            <p:extLst>
              <p:ext uri="{D42A27DB-BD31-4B8C-83A1-F6EECF244321}">
                <p14:modId xmlns:p14="http://schemas.microsoft.com/office/powerpoint/2010/main" val="859046576"/>
              </p:ext>
            </p:extLst>
          </p:nvPr>
        </p:nvGraphicFramePr>
        <p:xfrm>
          <a:off x="6714336" y="4037816"/>
          <a:ext cx="1071562" cy="333375"/>
        </p:xfrm>
        <a:graphic>
          <a:graphicData uri="http://schemas.openxmlformats.org/presentationml/2006/ole">
            <mc:AlternateContent xmlns:mc="http://schemas.openxmlformats.org/markup-compatibility/2006">
              <mc:Choice xmlns:v="urn:schemas-microsoft-com:vml" Requires="v">
                <p:oleObj name="Equation" r:id="rId20" imgW="571320" imgH="177480" progId="Equation.DSMT4">
                  <p:embed/>
                </p:oleObj>
              </mc:Choice>
              <mc:Fallback>
                <p:oleObj name="Equation" r:id="rId20" imgW="571320" imgH="177480" progId="Equation.DSMT4">
                  <p:embed/>
                  <p:pic>
                    <p:nvPicPr>
                      <p:cNvPr id="32" name="Object 31">
                        <a:extLst>
                          <a:ext uri="{FF2B5EF4-FFF2-40B4-BE49-F238E27FC236}">
                            <a16:creationId xmlns:a16="http://schemas.microsoft.com/office/drawing/2014/main" id="{E5128EEF-D139-43E5-A865-490F6E0F79A4}"/>
                          </a:ext>
                        </a:extLst>
                      </p:cNvPr>
                      <p:cNvPicPr/>
                      <p:nvPr/>
                    </p:nvPicPr>
                    <p:blipFill>
                      <a:blip r:embed="rId21"/>
                      <a:stretch>
                        <a:fillRect/>
                      </a:stretch>
                    </p:blipFill>
                    <p:spPr>
                      <a:xfrm>
                        <a:off x="6714336" y="4037816"/>
                        <a:ext cx="1071562" cy="333375"/>
                      </a:xfrm>
                      <a:prstGeom prst="rect">
                        <a:avLst/>
                      </a:prstGeom>
                    </p:spPr>
                  </p:pic>
                </p:oleObj>
              </mc:Fallback>
            </mc:AlternateContent>
          </a:graphicData>
        </a:graphic>
      </p:graphicFrame>
      <p:sp>
        <p:nvSpPr>
          <p:cNvPr id="33" name="Freeform: Shape 32">
            <a:extLst>
              <a:ext uri="{FF2B5EF4-FFF2-40B4-BE49-F238E27FC236}">
                <a16:creationId xmlns:a16="http://schemas.microsoft.com/office/drawing/2014/main" id="{A4C15362-1247-4B70-80D6-A82410338A4E}"/>
              </a:ext>
            </a:extLst>
          </p:cNvPr>
          <p:cNvSpPr/>
          <p:nvPr/>
        </p:nvSpPr>
        <p:spPr>
          <a:xfrm>
            <a:off x="7447521" y="4357493"/>
            <a:ext cx="457200" cy="642938"/>
          </a:xfrm>
          <a:custGeom>
            <a:avLst/>
            <a:gdLst>
              <a:gd name="connsiteX0" fmla="*/ 0 w 457200"/>
              <a:gd name="connsiteY0" fmla="*/ 0 h 642938"/>
              <a:gd name="connsiteX1" fmla="*/ 378619 w 457200"/>
              <a:gd name="connsiteY1" fmla="*/ 300038 h 642938"/>
              <a:gd name="connsiteX2" fmla="*/ 378619 w 457200"/>
              <a:gd name="connsiteY2" fmla="*/ 300038 h 642938"/>
              <a:gd name="connsiteX3" fmla="*/ 457200 w 457200"/>
              <a:gd name="connsiteY3" fmla="*/ 642938 h 642938"/>
            </a:gdLst>
            <a:ahLst/>
            <a:cxnLst>
              <a:cxn ang="0">
                <a:pos x="connsiteX0" y="connsiteY0"/>
              </a:cxn>
              <a:cxn ang="0">
                <a:pos x="connsiteX1" y="connsiteY1"/>
              </a:cxn>
              <a:cxn ang="0">
                <a:pos x="connsiteX2" y="connsiteY2"/>
              </a:cxn>
              <a:cxn ang="0">
                <a:pos x="connsiteX3" y="connsiteY3"/>
              </a:cxn>
            </a:cxnLst>
            <a:rect l="l" t="t" r="r" b="b"/>
            <a:pathLst>
              <a:path w="457200" h="642938">
                <a:moveTo>
                  <a:pt x="0" y="0"/>
                </a:moveTo>
                <a:lnTo>
                  <a:pt x="378619" y="300038"/>
                </a:lnTo>
                <a:lnTo>
                  <a:pt x="378619" y="300038"/>
                </a:lnTo>
                <a:lnTo>
                  <a:pt x="457200" y="642938"/>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aphicFrame>
        <p:nvGraphicFramePr>
          <p:cNvPr id="34" name="Object 33">
            <a:extLst>
              <a:ext uri="{FF2B5EF4-FFF2-40B4-BE49-F238E27FC236}">
                <a16:creationId xmlns:a16="http://schemas.microsoft.com/office/drawing/2014/main" id="{4B08D519-7FC9-4FE4-A3A1-4BF482932DB2}"/>
              </a:ext>
            </a:extLst>
          </p:cNvPr>
          <p:cNvGraphicFramePr>
            <a:graphicFrameLocks noChangeAspect="1"/>
          </p:cNvGraphicFramePr>
          <p:nvPr>
            <p:extLst>
              <p:ext uri="{D42A27DB-BD31-4B8C-83A1-F6EECF244321}">
                <p14:modId xmlns:p14="http://schemas.microsoft.com/office/powerpoint/2010/main" val="984315781"/>
              </p:ext>
            </p:extLst>
          </p:nvPr>
        </p:nvGraphicFramePr>
        <p:xfrm>
          <a:off x="368300" y="4281493"/>
          <a:ext cx="2976563" cy="476250"/>
        </p:xfrm>
        <a:graphic>
          <a:graphicData uri="http://schemas.openxmlformats.org/presentationml/2006/ole">
            <mc:AlternateContent xmlns:mc="http://schemas.openxmlformats.org/markup-compatibility/2006">
              <mc:Choice xmlns:v="urn:schemas-microsoft-com:vml" Requires="v">
                <p:oleObj name="Equation" r:id="rId22" imgW="1587240" imgH="253800" progId="Equation.DSMT4">
                  <p:embed/>
                </p:oleObj>
              </mc:Choice>
              <mc:Fallback>
                <p:oleObj name="Equation" r:id="rId22" imgW="1587240" imgH="253800" progId="Equation.DSMT4">
                  <p:embed/>
                  <p:pic>
                    <p:nvPicPr>
                      <p:cNvPr id="34" name="Object 33">
                        <a:extLst>
                          <a:ext uri="{FF2B5EF4-FFF2-40B4-BE49-F238E27FC236}">
                            <a16:creationId xmlns:a16="http://schemas.microsoft.com/office/drawing/2014/main" id="{4B08D519-7FC9-4FE4-A3A1-4BF482932DB2}"/>
                          </a:ext>
                        </a:extLst>
                      </p:cNvPr>
                      <p:cNvPicPr/>
                      <p:nvPr/>
                    </p:nvPicPr>
                    <p:blipFill>
                      <a:blip r:embed="rId23"/>
                      <a:stretch>
                        <a:fillRect/>
                      </a:stretch>
                    </p:blipFill>
                    <p:spPr>
                      <a:xfrm>
                        <a:off x="368300" y="4281493"/>
                        <a:ext cx="2976563" cy="476250"/>
                      </a:xfrm>
                      <a:prstGeom prst="rect">
                        <a:avLst/>
                      </a:prstGeom>
                    </p:spPr>
                  </p:pic>
                </p:oleObj>
              </mc:Fallback>
            </mc:AlternateContent>
          </a:graphicData>
        </a:graphic>
      </p:graphicFrame>
      <p:graphicFrame>
        <p:nvGraphicFramePr>
          <p:cNvPr id="35" name="Object 34">
            <a:extLst>
              <a:ext uri="{FF2B5EF4-FFF2-40B4-BE49-F238E27FC236}">
                <a16:creationId xmlns:a16="http://schemas.microsoft.com/office/drawing/2014/main" id="{3AE959D4-47D0-454A-AF6E-373298CCF3DA}"/>
              </a:ext>
            </a:extLst>
          </p:cNvPr>
          <p:cNvGraphicFramePr>
            <a:graphicFrameLocks noChangeAspect="1"/>
          </p:cNvGraphicFramePr>
          <p:nvPr>
            <p:extLst>
              <p:ext uri="{D42A27DB-BD31-4B8C-83A1-F6EECF244321}">
                <p14:modId xmlns:p14="http://schemas.microsoft.com/office/powerpoint/2010/main" val="3715071948"/>
              </p:ext>
            </p:extLst>
          </p:nvPr>
        </p:nvGraphicFramePr>
        <p:xfrm>
          <a:off x="2203450" y="4805764"/>
          <a:ext cx="1524000" cy="428625"/>
        </p:xfrm>
        <a:graphic>
          <a:graphicData uri="http://schemas.openxmlformats.org/presentationml/2006/ole">
            <mc:AlternateContent xmlns:mc="http://schemas.openxmlformats.org/markup-compatibility/2006">
              <mc:Choice xmlns:v="urn:schemas-microsoft-com:vml" Requires="v">
                <p:oleObj name="Equation" r:id="rId24" imgW="812520" imgH="228600" progId="Equation.DSMT4">
                  <p:embed/>
                </p:oleObj>
              </mc:Choice>
              <mc:Fallback>
                <p:oleObj name="Equation" r:id="rId24" imgW="812520" imgH="228600" progId="Equation.DSMT4">
                  <p:embed/>
                  <p:pic>
                    <p:nvPicPr>
                      <p:cNvPr id="35" name="Object 34">
                        <a:extLst>
                          <a:ext uri="{FF2B5EF4-FFF2-40B4-BE49-F238E27FC236}">
                            <a16:creationId xmlns:a16="http://schemas.microsoft.com/office/drawing/2014/main" id="{3AE959D4-47D0-454A-AF6E-373298CCF3DA}"/>
                          </a:ext>
                        </a:extLst>
                      </p:cNvPr>
                      <p:cNvPicPr/>
                      <p:nvPr/>
                    </p:nvPicPr>
                    <p:blipFill>
                      <a:blip r:embed="rId25"/>
                      <a:stretch>
                        <a:fillRect/>
                      </a:stretch>
                    </p:blipFill>
                    <p:spPr>
                      <a:xfrm>
                        <a:off x="2203450" y="4805764"/>
                        <a:ext cx="1524000" cy="428625"/>
                      </a:xfrm>
                      <a:prstGeom prst="rect">
                        <a:avLst/>
                      </a:prstGeom>
                    </p:spPr>
                  </p:pic>
                </p:oleObj>
              </mc:Fallback>
            </mc:AlternateContent>
          </a:graphicData>
        </a:graphic>
      </p:graphicFrame>
      <p:graphicFrame>
        <p:nvGraphicFramePr>
          <p:cNvPr id="36" name="Object 35">
            <a:extLst>
              <a:ext uri="{FF2B5EF4-FFF2-40B4-BE49-F238E27FC236}">
                <a16:creationId xmlns:a16="http://schemas.microsoft.com/office/drawing/2014/main" id="{E4FF4A16-B284-4538-ADCF-F23579649D69}"/>
              </a:ext>
            </a:extLst>
          </p:cNvPr>
          <p:cNvGraphicFramePr>
            <a:graphicFrameLocks noChangeAspect="1"/>
          </p:cNvGraphicFramePr>
          <p:nvPr>
            <p:extLst>
              <p:ext uri="{D42A27DB-BD31-4B8C-83A1-F6EECF244321}">
                <p14:modId xmlns:p14="http://schemas.microsoft.com/office/powerpoint/2010/main" val="1884974035"/>
              </p:ext>
            </p:extLst>
          </p:nvPr>
        </p:nvGraphicFramePr>
        <p:xfrm>
          <a:off x="4035425" y="4778380"/>
          <a:ext cx="1357313" cy="428625"/>
        </p:xfrm>
        <a:graphic>
          <a:graphicData uri="http://schemas.openxmlformats.org/presentationml/2006/ole">
            <mc:AlternateContent xmlns:mc="http://schemas.openxmlformats.org/markup-compatibility/2006">
              <mc:Choice xmlns:v="urn:schemas-microsoft-com:vml" Requires="v">
                <p:oleObj name="Equation" r:id="rId26" imgW="723600" imgH="228600" progId="Equation.DSMT4">
                  <p:embed/>
                </p:oleObj>
              </mc:Choice>
              <mc:Fallback>
                <p:oleObj name="Equation" r:id="rId26" imgW="723600" imgH="228600" progId="Equation.DSMT4">
                  <p:embed/>
                  <p:pic>
                    <p:nvPicPr>
                      <p:cNvPr id="36" name="Object 35">
                        <a:extLst>
                          <a:ext uri="{FF2B5EF4-FFF2-40B4-BE49-F238E27FC236}">
                            <a16:creationId xmlns:a16="http://schemas.microsoft.com/office/drawing/2014/main" id="{E4FF4A16-B284-4538-ADCF-F23579649D69}"/>
                          </a:ext>
                        </a:extLst>
                      </p:cNvPr>
                      <p:cNvPicPr/>
                      <p:nvPr/>
                    </p:nvPicPr>
                    <p:blipFill>
                      <a:blip r:embed="rId27"/>
                      <a:stretch>
                        <a:fillRect/>
                      </a:stretch>
                    </p:blipFill>
                    <p:spPr>
                      <a:xfrm>
                        <a:off x="4035425" y="4778380"/>
                        <a:ext cx="1357313" cy="428625"/>
                      </a:xfrm>
                      <a:prstGeom prst="rect">
                        <a:avLst/>
                      </a:prstGeom>
                    </p:spPr>
                  </p:pic>
                </p:oleObj>
              </mc:Fallback>
            </mc:AlternateContent>
          </a:graphicData>
        </a:graphic>
      </p:graphicFrame>
    </p:spTree>
    <p:extLst>
      <p:ext uri="{BB962C8B-B14F-4D97-AF65-F5344CB8AC3E}">
        <p14:creationId xmlns:p14="http://schemas.microsoft.com/office/powerpoint/2010/main" val="1825237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up)">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fade">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fade">
                                      <p:cBhvr>
                                        <p:cTn id="37" dur="500"/>
                                        <p:tgtEl>
                                          <p:spTgt spid="2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1"/>
                                        </p:tgtEl>
                                        <p:attrNameLst>
                                          <p:attrName>style.visibility</p:attrName>
                                        </p:attrNameLst>
                                      </p:cBhvr>
                                      <p:to>
                                        <p:strVal val="visible"/>
                                      </p:to>
                                    </p:set>
                                    <p:animEffect transition="in" filter="fade">
                                      <p:cBhvr>
                                        <p:cTn id="42" dur="500"/>
                                        <p:tgtEl>
                                          <p:spTgt spid="21"/>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2"/>
                                        </p:tgtEl>
                                        <p:attrNameLst>
                                          <p:attrName>style.visibility</p:attrName>
                                        </p:attrNameLst>
                                      </p:cBhvr>
                                      <p:to>
                                        <p:strVal val="visible"/>
                                      </p:to>
                                    </p:set>
                                    <p:animEffect transition="in" filter="fade">
                                      <p:cBhvr>
                                        <p:cTn id="47" dur="500"/>
                                        <p:tgtEl>
                                          <p:spTgt spid="22"/>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3"/>
                                        </p:tgtEl>
                                        <p:attrNameLst>
                                          <p:attrName>style.visibility</p:attrName>
                                        </p:attrNameLst>
                                      </p:cBhvr>
                                      <p:to>
                                        <p:strVal val="visible"/>
                                      </p:to>
                                    </p:set>
                                    <p:animEffect transition="in" filter="fade">
                                      <p:cBhvr>
                                        <p:cTn id="52" dur="500"/>
                                        <p:tgtEl>
                                          <p:spTgt spid="23"/>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27"/>
                                        </p:tgtEl>
                                        <p:attrNameLst>
                                          <p:attrName>style.visibility</p:attrName>
                                        </p:attrNameLst>
                                      </p:cBhvr>
                                      <p:to>
                                        <p:strVal val="visible"/>
                                      </p:to>
                                    </p:set>
                                    <p:animEffect transition="in" filter="fade">
                                      <p:cBhvr>
                                        <p:cTn id="57" dur="500"/>
                                        <p:tgtEl>
                                          <p:spTgt spid="27"/>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28"/>
                                        </p:tgtEl>
                                        <p:attrNameLst>
                                          <p:attrName>style.visibility</p:attrName>
                                        </p:attrNameLst>
                                      </p:cBhvr>
                                      <p:to>
                                        <p:strVal val="visible"/>
                                      </p:to>
                                    </p:set>
                                    <p:animEffect transition="in" filter="fade">
                                      <p:cBhvr>
                                        <p:cTn id="62" dur="500"/>
                                        <p:tgtEl>
                                          <p:spTgt spid="28"/>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29"/>
                                        </p:tgtEl>
                                        <p:attrNameLst>
                                          <p:attrName>style.visibility</p:attrName>
                                        </p:attrNameLst>
                                      </p:cBhvr>
                                      <p:to>
                                        <p:strVal val="visible"/>
                                      </p:to>
                                    </p:set>
                                    <p:animEffect transition="in" filter="fade">
                                      <p:cBhvr>
                                        <p:cTn id="67" dur="500"/>
                                        <p:tgtEl>
                                          <p:spTgt spid="29"/>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32"/>
                                        </p:tgtEl>
                                        <p:attrNameLst>
                                          <p:attrName>style.visibility</p:attrName>
                                        </p:attrNameLst>
                                      </p:cBhvr>
                                      <p:to>
                                        <p:strVal val="visible"/>
                                      </p:to>
                                    </p:set>
                                    <p:animEffect transition="in" filter="fade">
                                      <p:cBhvr>
                                        <p:cTn id="72" dur="500"/>
                                        <p:tgtEl>
                                          <p:spTgt spid="32"/>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1" fill="hold" grpId="0" nodeType="clickEffect">
                                  <p:stCondLst>
                                    <p:cond delay="0"/>
                                  </p:stCondLst>
                                  <p:childTnLst>
                                    <p:set>
                                      <p:cBhvr>
                                        <p:cTn id="76" dur="1" fill="hold">
                                          <p:stCondLst>
                                            <p:cond delay="0"/>
                                          </p:stCondLst>
                                        </p:cTn>
                                        <p:tgtEl>
                                          <p:spTgt spid="33"/>
                                        </p:tgtEl>
                                        <p:attrNameLst>
                                          <p:attrName>style.visibility</p:attrName>
                                        </p:attrNameLst>
                                      </p:cBhvr>
                                      <p:to>
                                        <p:strVal val="visible"/>
                                      </p:to>
                                    </p:set>
                                    <p:animEffect transition="in" filter="wipe(up)">
                                      <p:cBhvr>
                                        <p:cTn id="77" dur="500"/>
                                        <p:tgtEl>
                                          <p:spTgt spid="33"/>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34"/>
                                        </p:tgtEl>
                                        <p:attrNameLst>
                                          <p:attrName>style.visibility</p:attrName>
                                        </p:attrNameLst>
                                      </p:cBhvr>
                                      <p:to>
                                        <p:strVal val="visible"/>
                                      </p:to>
                                    </p:set>
                                    <p:animEffect transition="in" filter="fade">
                                      <p:cBhvr>
                                        <p:cTn id="82" dur="500"/>
                                        <p:tgtEl>
                                          <p:spTgt spid="34"/>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35"/>
                                        </p:tgtEl>
                                        <p:attrNameLst>
                                          <p:attrName>style.visibility</p:attrName>
                                        </p:attrNameLst>
                                      </p:cBhvr>
                                      <p:to>
                                        <p:strVal val="visible"/>
                                      </p:to>
                                    </p:set>
                                    <p:animEffect transition="in" filter="fade">
                                      <p:cBhvr>
                                        <p:cTn id="87" dur="500"/>
                                        <p:tgtEl>
                                          <p:spTgt spid="35"/>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nodeType="clickEffect">
                                  <p:stCondLst>
                                    <p:cond delay="0"/>
                                  </p:stCondLst>
                                  <p:childTnLst>
                                    <p:set>
                                      <p:cBhvr>
                                        <p:cTn id="91" dur="1" fill="hold">
                                          <p:stCondLst>
                                            <p:cond delay="0"/>
                                          </p:stCondLst>
                                        </p:cTn>
                                        <p:tgtEl>
                                          <p:spTgt spid="36"/>
                                        </p:tgtEl>
                                        <p:attrNameLst>
                                          <p:attrName>style.visibility</p:attrName>
                                        </p:attrNameLst>
                                      </p:cBhvr>
                                      <p:to>
                                        <p:strVal val="visible"/>
                                      </p:to>
                                    </p:set>
                                    <p:animEffect transition="in" filter="fade">
                                      <p:cBhvr>
                                        <p:cTn id="92"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animBg="1"/>
      <p:bldP spid="23" grpId="0"/>
      <p:bldP spid="3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DCD7CD-3564-4065-BDDD-605D4D3F01BA}"/>
              </a:ext>
            </a:extLst>
          </p:cNvPr>
          <p:cNvSpPr>
            <a:spLocks noGrp="1"/>
          </p:cNvSpPr>
          <p:nvPr>
            <p:ph idx="1"/>
          </p:nvPr>
        </p:nvSpPr>
        <p:spPr>
          <a:xfrm>
            <a:off x="127323" y="243068"/>
            <a:ext cx="12064678" cy="1909823"/>
          </a:xfrm>
        </p:spPr>
        <p:txBody>
          <a:bodyPr>
            <a:normAutofit/>
          </a:bodyPr>
          <a:lstStyle/>
          <a:p>
            <a:pPr marL="0" indent="0">
              <a:buNone/>
            </a:pPr>
            <a:r>
              <a:rPr lang="en-CA" dirty="0"/>
              <a:t>Ex: A SFU professor of a large statistics class uses sampling to decide if grades are to be curved.  Curving occurs if the population mean of the grading distribution is not equal to 73%.  A random sample of 256 grades has a mean of 68% with SD of 18.  Set up a significance level of 1% and interpret the results: </a:t>
            </a:r>
          </a:p>
        </p:txBody>
      </p:sp>
      <p:sp>
        <p:nvSpPr>
          <p:cNvPr id="4" name="TextBox 3">
            <a:extLst>
              <a:ext uri="{FF2B5EF4-FFF2-40B4-BE49-F238E27FC236}">
                <a16:creationId xmlns:a16="http://schemas.microsoft.com/office/drawing/2014/main" id="{346C338F-D6D4-46E0-8B56-50F4B97E9565}"/>
              </a:ext>
            </a:extLst>
          </p:cNvPr>
          <p:cNvSpPr txBox="1"/>
          <p:nvPr/>
        </p:nvSpPr>
        <p:spPr>
          <a:xfrm>
            <a:off x="127323" y="1952836"/>
            <a:ext cx="6137838" cy="400110"/>
          </a:xfrm>
          <a:prstGeom prst="rect">
            <a:avLst/>
          </a:prstGeom>
          <a:noFill/>
        </p:spPr>
        <p:txBody>
          <a:bodyPr wrap="square" rtlCol="0">
            <a:spAutoFit/>
          </a:bodyPr>
          <a:lstStyle/>
          <a:p>
            <a:r>
              <a:rPr lang="en-CA" sz="2000" dirty="0">
                <a:solidFill>
                  <a:srgbClr val="FF0000"/>
                </a:solidFill>
              </a:rPr>
              <a:t>First step, indicate all the statistics and parameters given:</a:t>
            </a:r>
          </a:p>
        </p:txBody>
      </p:sp>
      <p:graphicFrame>
        <p:nvGraphicFramePr>
          <p:cNvPr id="5" name="Object 4">
            <a:extLst>
              <a:ext uri="{FF2B5EF4-FFF2-40B4-BE49-F238E27FC236}">
                <a16:creationId xmlns:a16="http://schemas.microsoft.com/office/drawing/2014/main" id="{59416238-CB27-470D-A3DA-9E86C07176B1}"/>
              </a:ext>
            </a:extLst>
          </p:cNvPr>
          <p:cNvGraphicFramePr>
            <a:graphicFrameLocks noChangeAspect="1"/>
          </p:cNvGraphicFramePr>
          <p:nvPr>
            <p:extLst>
              <p:ext uri="{D42A27DB-BD31-4B8C-83A1-F6EECF244321}">
                <p14:modId xmlns:p14="http://schemas.microsoft.com/office/powerpoint/2010/main" val="3391036146"/>
              </p:ext>
            </p:extLst>
          </p:nvPr>
        </p:nvGraphicFramePr>
        <p:xfrm>
          <a:off x="456670" y="2352946"/>
          <a:ext cx="1103842" cy="473075"/>
        </p:xfrm>
        <a:graphic>
          <a:graphicData uri="http://schemas.openxmlformats.org/presentationml/2006/ole">
            <mc:AlternateContent xmlns:mc="http://schemas.openxmlformats.org/markup-compatibility/2006">
              <mc:Choice xmlns:v="urn:schemas-microsoft-com:vml" Requires="v">
                <p:oleObj name="Equation" r:id="rId3" imgW="533160" imgH="228600" progId="Equation.DSMT4">
                  <p:embed/>
                </p:oleObj>
              </mc:Choice>
              <mc:Fallback>
                <p:oleObj name="Equation" r:id="rId3" imgW="533160" imgH="228600" progId="Equation.DSMT4">
                  <p:embed/>
                  <p:pic>
                    <p:nvPicPr>
                      <p:cNvPr id="5" name="Object 4">
                        <a:extLst>
                          <a:ext uri="{FF2B5EF4-FFF2-40B4-BE49-F238E27FC236}">
                            <a16:creationId xmlns:a16="http://schemas.microsoft.com/office/drawing/2014/main" id="{59416238-CB27-470D-A3DA-9E86C07176B1}"/>
                          </a:ext>
                        </a:extLst>
                      </p:cNvPr>
                      <p:cNvPicPr/>
                      <p:nvPr/>
                    </p:nvPicPr>
                    <p:blipFill>
                      <a:blip r:embed="rId4"/>
                      <a:stretch>
                        <a:fillRect/>
                      </a:stretch>
                    </p:blipFill>
                    <p:spPr>
                      <a:xfrm>
                        <a:off x="456670" y="2352946"/>
                        <a:ext cx="1103842" cy="473075"/>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86B01795-D649-44AD-8E67-F71920E0AA77}"/>
              </a:ext>
            </a:extLst>
          </p:cNvPr>
          <p:cNvGraphicFramePr>
            <a:graphicFrameLocks noChangeAspect="1"/>
          </p:cNvGraphicFramePr>
          <p:nvPr>
            <p:extLst>
              <p:ext uri="{D42A27DB-BD31-4B8C-83A1-F6EECF244321}">
                <p14:modId xmlns:p14="http://schemas.microsoft.com/office/powerpoint/2010/main" val="721141938"/>
              </p:ext>
            </p:extLst>
          </p:nvPr>
        </p:nvGraphicFramePr>
        <p:xfrm>
          <a:off x="1835151" y="2359684"/>
          <a:ext cx="1050925" cy="368300"/>
        </p:xfrm>
        <a:graphic>
          <a:graphicData uri="http://schemas.openxmlformats.org/presentationml/2006/ole">
            <mc:AlternateContent xmlns:mc="http://schemas.openxmlformats.org/markup-compatibility/2006">
              <mc:Choice xmlns:v="urn:schemas-microsoft-com:vml" Requires="v">
                <p:oleObj name="Equation" r:id="rId5" imgW="507960" imgH="177480" progId="Equation.DSMT4">
                  <p:embed/>
                </p:oleObj>
              </mc:Choice>
              <mc:Fallback>
                <p:oleObj name="Equation" r:id="rId5" imgW="507960" imgH="177480" progId="Equation.DSMT4">
                  <p:embed/>
                  <p:pic>
                    <p:nvPicPr>
                      <p:cNvPr id="6" name="Object 5">
                        <a:extLst>
                          <a:ext uri="{FF2B5EF4-FFF2-40B4-BE49-F238E27FC236}">
                            <a16:creationId xmlns:a16="http://schemas.microsoft.com/office/drawing/2014/main" id="{86B01795-D649-44AD-8E67-F71920E0AA77}"/>
                          </a:ext>
                        </a:extLst>
                      </p:cNvPr>
                      <p:cNvPicPr/>
                      <p:nvPr/>
                    </p:nvPicPr>
                    <p:blipFill>
                      <a:blip r:embed="rId6"/>
                      <a:stretch>
                        <a:fillRect/>
                      </a:stretch>
                    </p:blipFill>
                    <p:spPr>
                      <a:xfrm>
                        <a:off x="1835151" y="2359684"/>
                        <a:ext cx="1050925" cy="36830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8CA77FCF-0835-4F18-B092-7D6DE05039E0}"/>
              </a:ext>
            </a:extLst>
          </p:cNvPr>
          <p:cNvGraphicFramePr>
            <a:graphicFrameLocks noChangeAspect="1"/>
          </p:cNvGraphicFramePr>
          <p:nvPr>
            <p:extLst>
              <p:ext uri="{D42A27DB-BD31-4B8C-83A1-F6EECF244321}">
                <p14:modId xmlns:p14="http://schemas.microsoft.com/office/powerpoint/2010/main" val="50273119"/>
              </p:ext>
            </p:extLst>
          </p:nvPr>
        </p:nvGraphicFramePr>
        <p:xfrm>
          <a:off x="3196242" y="2342898"/>
          <a:ext cx="920750" cy="368300"/>
        </p:xfrm>
        <a:graphic>
          <a:graphicData uri="http://schemas.openxmlformats.org/presentationml/2006/ole">
            <mc:AlternateContent xmlns:mc="http://schemas.openxmlformats.org/markup-compatibility/2006">
              <mc:Choice xmlns:v="urn:schemas-microsoft-com:vml" Requires="v">
                <p:oleObj name="Equation" r:id="rId7" imgW="444240" imgH="177480" progId="Equation.DSMT4">
                  <p:embed/>
                </p:oleObj>
              </mc:Choice>
              <mc:Fallback>
                <p:oleObj name="Equation" r:id="rId7" imgW="444240" imgH="177480" progId="Equation.DSMT4">
                  <p:embed/>
                  <p:pic>
                    <p:nvPicPr>
                      <p:cNvPr id="7" name="Object 6">
                        <a:extLst>
                          <a:ext uri="{FF2B5EF4-FFF2-40B4-BE49-F238E27FC236}">
                            <a16:creationId xmlns:a16="http://schemas.microsoft.com/office/drawing/2014/main" id="{8CA77FCF-0835-4F18-B092-7D6DE05039E0}"/>
                          </a:ext>
                        </a:extLst>
                      </p:cNvPr>
                      <p:cNvPicPr/>
                      <p:nvPr/>
                    </p:nvPicPr>
                    <p:blipFill>
                      <a:blip r:embed="rId8"/>
                      <a:stretch>
                        <a:fillRect/>
                      </a:stretch>
                    </p:blipFill>
                    <p:spPr>
                      <a:xfrm>
                        <a:off x="3196242" y="2342898"/>
                        <a:ext cx="920750" cy="368300"/>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4463BB25-D73F-4D14-BC26-AEC63B825761}"/>
              </a:ext>
            </a:extLst>
          </p:cNvPr>
          <p:cNvGraphicFramePr>
            <a:graphicFrameLocks noChangeAspect="1"/>
          </p:cNvGraphicFramePr>
          <p:nvPr>
            <p:extLst>
              <p:ext uri="{D42A27DB-BD31-4B8C-83A1-F6EECF244321}">
                <p14:modId xmlns:p14="http://schemas.microsoft.com/office/powerpoint/2010/main" val="3848223946"/>
              </p:ext>
            </p:extLst>
          </p:nvPr>
        </p:nvGraphicFramePr>
        <p:xfrm>
          <a:off x="4629431" y="2359684"/>
          <a:ext cx="815975" cy="368300"/>
        </p:xfrm>
        <a:graphic>
          <a:graphicData uri="http://schemas.openxmlformats.org/presentationml/2006/ole">
            <mc:AlternateContent xmlns:mc="http://schemas.openxmlformats.org/markup-compatibility/2006">
              <mc:Choice xmlns:v="urn:schemas-microsoft-com:vml" Requires="v">
                <p:oleObj name="Equation" r:id="rId9" imgW="393480" imgH="177480" progId="Equation.DSMT4">
                  <p:embed/>
                </p:oleObj>
              </mc:Choice>
              <mc:Fallback>
                <p:oleObj name="Equation" r:id="rId9" imgW="393480" imgH="177480" progId="Equation.DSMT4">
                  <p:embed/>
                  <p:pic>
                    <p:nvPicPr>
                      <p:cNvPr id="8" name="Object 7">
                        <a:extLst>
                          <a:ext uri="{FF2B5EF4-FFF2-40B4-BE49-F238E27FC236}">
                            <a16:creationId xmlns:a16="http://schemas.microsoft.com/office/drawing/2014/main" id="{4463BB25-D73F-4D14-BC26-AEC63B825761}"/>
                          </a:ext>
                        </a:extLst>
                      </p:cNvPr>
                      <p:cNvPicPr/>
                      <p:nvPr/>
                    </p:nvPicPr>
                    <p:blipFill>
                      <a:blip r:embed="rId10"/>
                      <a:stretch>
                        <a:fillRect/>
                      </a:stretch>
                    </p:blipFill>
                    <p:spPr>
                      <a:xfrm>
                        <a:off x="4629431" y="2359684"/>
                        <a:ext cx="815975" cy="368300"/>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8009451E-C62B-4D03-AEC6-41405F77FCC8}"/>
              </a:ext>
            </a:extLst>
          </p:cNvPr>
          <p:cNvSpPr txBox="1"/>
          <p:nvPr/>
        </p:nvSpPr>
        <p:spPr>
          <a:xfrm>
            <a:off x="72554" y="2832759"/>
            <a:ext cx="4835202" cy="400110"/>
          </a:xfrm>
          <a:prstGeom prst="rect">
            <a:avLst/>
          </a:prstGeom>
          <a:noFill/>
        </p:spPr>
        <p:txBody>
          <a:bodyPr wrap="square" rtlCol="0">
            <a:spAutoFit/>
          </a:bodyPr>
          <a:lstStyle/>
          <a:p>
            <a:r>
              <a:rPr lang="en-CA" sz="2000" dirty="0">
                <a:solidFill>
                  <a:srgbClr val="FF0000"/>
                </a:solidFill>
              </a:rPr>
              <a:t>Now state the null &amp; alternative hypothesis:</a:t>
            </a:r>
          </a:p>
        </p:txBody>
      </p:sp>
      <p:graphicFrame>
        <p:nvGraphicFramePr>
          <p:cNvPr id="10" name="Object 9">
            <a:extLst>
              <a:ext uri="{FF2B5EF4-FFF2-40B4-BE49-F238E27FC236}">
                <a16:creationId xmlns:a16="http://schemas.microsoft.com/office/drawing/2014/main" id="{E2BB715C-1E54-4063-A13B-E9CD97D936C5}"/>
              </a:ext>
            </a:extLst>
          </p:cNvPr>
          <p:cNvGraphicFramePr>
            <a:graphicFrameLocks noChangeAspect="1"/>
          </p:cNvGraphicFramePr>
          <p:nvPr>
            <p:extLst>
              <p:ext uri="{D42A27DB-BD31-4B8C-83A1-F6EECF244321}">
                <p14:modId xmlns:p14="http://schemas.microsoft.com/office/powerpoint/2010/main" val="3659727349"/>
              </p:ext>
            </p:extLst>
          </p:nvPr>
        </p:nvGraphicFramePr>
        <p:xfrm>
          <a:off x="205581" y="3288296"/>
          <a:ext cx="1497013" cy="420688"/>
        </p:xfrm>
        <a:graphic>
          <a:graphicData uri="http://schemas.openxmlformats.org/presentationml/2006/ole">
            <mc:AlternateContent xmlns:mc="http://schemas.openxmlformats.org/markup-compatibility/2006">
              <mc:Choice xmlns:v="urn:schemas-microsoft-com:vml" Requires="v">
                <p:oleObj name="Equation" r:id="rId11" imgW="723600" imgH="203040" progId="Equation.DSMT4">
                  <p:embed/>
                </p:oleObj>
              </mc:Choice>
              <mc:Fallback>
                <p:oleObj name="Equation" r:id="rId11" imgW="723600" imgH="203040" progId="Equation.DSMT4">
                  <p:embed/>
                  <p:pic>
                    <p:nvPicPr>
                      <p:cNvPr id="10" name="Object 9">
                        <a:extLst>
                          <a:ext uri="{FF2B5EF4-FFF2-40B4-BE49-F238E27FC236}">
                            <a16:creationId xmlns:a16="http://schemas.microsoft.com/office/drawing/2014/main" id="{E2BB715C-1E54-4063-A13B-E9CD97D936C5}"/>
                          </a:ext>
                        </a:extLst>
                      </p:cNvPr>
                      <p:cNvPicPr/>
                      <p:nvPr/>
                    </p:nvPicPr>
                    <p:blipFill>
                      <a:blip r:embed="rId12"/>
                      <a:stretch>
                        <a:fillRect/>
                      </a:stretch>
                    </p:blipFill>
                    <p:spPr>
                      <a:xfrm>
                        <a:off x="205581" y="3288296"/>
                        <a:ext cx="1497013" cy="420688"/>
                      </a:xfrm>
                      <a:prstGeom prst="rect">
                        <a:avLst/>
                      </a:prstGeom>
                    </p:spPr>
                  </p:pic>
                </p:oleObj>
              </mc:Fallback>
            </mc:AlternateContent>
          </a:graphicData>
        </a:graphic>
      </p:graphicFrame>
      <p:graphicFrame>
        <p:nvGraphicFramePr>
          <p:cNvPr id="11" name="Object 10">
            <a:extLst>
              <a:ext uri="{FF2B5EF4-FFF2-40B4-BE49-F238E27FC236}">
                <a16:creationId xmlns:a16="http://schemas.microsoft.com/office/drawing/2014/main" id="{128C4AD4-0772-4A7F-9B0C-861F8FE1862C}"/>
              </a:ext>
            </a:extLst>
          </p:cNvPr>
          <p:cNvGraphicFramePr>
            <a:graphicFrameLocks noChangeAspect="1"/>
          </p:cNvGraphicFramePr>
          <p:nvPr>
            <p:extLst>
              <p:ext uri="{D42A27DB-BD31-4B8C-83A1-F6EECF244321}">
                <p14:modId xmlns:p14="http://schemas.microsoft.com/office/powerpoint/2010/main" val="2966474643"/>
              </p:ext>
            </p:extLst>
          </p:nvPr>
        </p:nvGraphicFramePr>
        <p:xfrm>
          <a:off x="192881" y="3742979"/>
          <a:ext cx="1524001" cy="420687"/>
        </p:xfrm>
        <a:graphic>
          <a:graphicData uri="http://schemas.openxmlformats.org/presentationml/2006/ole">
            <mc:AlternateContent xmlns:mc="http://schemas.openxmlformats.org/markup-compatibility/2006">
              <mc:Choice xmlns:v="urn:schemas-microsoft-com:vml" Requires="v">
                <p:oleObj name="Equation" r:id="rId13" imgW="736560" imgH="203040" progId="Equation.DSMT4">
                  <p:embed/>
                </p:oleObj>
              </mc:Choice>
              <mc:Fallback>
                <p:oleObj name="Equation" r:id="rId13" imgW="736560" imgH="203040" progId="Equation.DSMT4">
                  <p:embed/>
                  <p:pic>
                    <p:nvPicPr>
                      <p:cNvPr id="11" name="Object 10">
                        <a:extLst>
                          <a:ext uri="{FF2B5EF4-FFF2-40B4-BE49-F238E27FC236}">
                            <a16:creationId xmlns:a16="http://schemas.microsoft.com/office/drawing/2014/main" id="{128C4AD4-0772-4A7F-9B0C-861F8FE1862C}"/>
                          </a:ext>
                        </a:extLst>
                      </p:cNvPr>
                      <p:cNvPicPr/>
                      <p:nvPr/>
                    </p:nvPicPr>
                    <p:blipFill>
                      <a:blip r:embed="rId14"/>
                      <a:stretch>
                        <a:fillRect/>
                      </a:stretch>
                    </p:blipFill>
                    <p:spPr>
                      <a:xfrm>
                        <a:off x="192881" y="3742979"/>
                        <a:ext cx="1524001" cy="420687"/>
                      </a:xfrm>
                      <a:prstGeom prst="rect">
                        <a:avLst/>
                      </a:prstGeom>
                    </p:spPr>
                  </p:pic>
                </p:oleObj>
              </mc:Fallback>
            </mc:AlternateContent>
          </a:graphicData>
        </a:graphic>
      </p:graphicFrame>
      <p:sp>
        <p:nvSpPr>
          <p:cNvPr id="12" name="TextBox 11">
            <a:extLst>
              <a:ext uri="{FF2B5EF4-FFF2-40B4-BE49-F238E27FC236}">
                <a16:creationId xmlns:a16="http://schemas.microsoft.com/office/drawing/2014/main" id="{23AA7185-C493-4699-81C5-BC1137A64EDC}"/>
              </a:ext>
            </a:extLst>
          </p:cNvPr>
          <p:cNvSpPr txBox="1"/>
          <p:nvPr/>
        </p:nvSpPr>
        <p:spPr>
          <a:xfrm>
            <a:off x="1716882" y="3708984"/>
            <a:ext cx="4835202" cy="707886"/>
          </a:xfrm>
          <a:prstGeom prst="rect">
            <a:avLst/>
          </a:prstGeom>
          <a:noFill/>
        </p:spPr>
        <p:txBody>
          <a:bodyPr wrap="square" rtlCol="0">
            <a:spAutoFit/>
          </a:bodyPr>
          <a:lstStyle/>
          <a:p>
            <a:r>
              <a:rPr lang="en-CA" sz="2000" dirty="0">
                <a:solidFill>
                  <a:srgbClr val="FF0000"/>
                </a:solidFill>
              </a:rPr>
              <a:t>This is a two tailed scenario b/c the scores could be scaled either way: Up or Down</a:t>
            </a:r>
          </a:p>
        </p:txBody>
      </p:sp>
      <p:sp>
        <p:nvSpPr>
          <p:cNvPr id="13" name="TextBox 12">
            <a:extLst>
              <a:ext uri="{FF2B5EF4-FFF2-40B4-BE49-F238E27FC236}">
                <a16:creationId xmlns:a16="http://schemas.microsoft.com/office/drawing/2014/main" id="{BC7EA0C3-57F0-4740-8165-A50A16B12995}"/>
              </a:ext>
            </a:extLst>
          </p:cNvPr>
          <p:cNvSpPr txBox="1"/>
          <p:nvPr/>
        </p:nvSpPr>
        <p:spPr>
          <a:xfrm>
            <a:off x="127322" y="4588907"/>
            <a:ext cx="5318083" cy="400110"/>
          </a:xfrm>
          <a:prstGeom prst="rect">
            <a:avLst/>
          </a:prstGeom>
          <a:noFill/>
        </p:spPr>
        <p:txBody>
          <a:bodyPr wrap="square" rtlCol="0">
            <a:spAutoFit/>
          </a:bodyPr>
          <a:lstStyle/>
          <a:p>
            <a:r>
              <a:rPr lang="en-CA" sz="2000" dirty="0">
                <a:solidFill>
                  <a:srgbClr val="FF0000"/>
                </a:solidFill>
              </a:rPr>
              <a:t>Now find the T-critical value: (pop. SD not given)</a:t>
            </a:r>
          </a:p>
        </p:txBody>
      </p:sp>
      <p:graphicFrame>
        <p:nvGraphicFramePr>
          <p:cNvPr id="14" name="Object 13">
            <a:extLst>
              <a:ext uri="{FF2B5EF4-FFF2-40B4-BE49-F238E27FC236}">
                <a16:creationId xmlns:a16="http://schemas.microsoft.com/office/drawing/2014/main" id="{A3E9D1D9-369E-45A3-B078-E004B68F1DE5}"/>
              </a:ext>
            </a:extLst>
          </p:cNvPr>
          <p:cNvGraphicFramePr>
            <a:graphicFrameLocks noChangeAspect="1"/>
          </p:cNvGraphicFramePr>
          <p:nvPr>
            <p:extLst>
              <p:ext uri="{D42A27DB-BD31-4B8C-83A1-F6EECF244321}">
                <p14:modId xmlns:p14="http://schemas.microsoft.com/office/powerpoint/2010/main" val="3946286895"/>
              </p:ext>
            </p:extLst>
          </p:nvPr>
        </p:nvGraphicFramePr>
        <p:xfrm>
          <a:off x="127322" y="5030605"/>
          <a:ext cx="1733550" cy="1314450"/>
        </p:xfrm>
        <a:graphic>
          <a:graphicData uri="http://schemas.openxmlformats.org/presentationml/2006/ole">
            <mc:AlternateContent xmlns:mc="http://schemas.openxmlformats.org/markup-compatibility/2006">
              <mc:Choice xmlns:v="urn:schemas-microsoft-com:vml" Requires="v">
                <p:oleObj name="Equation" r:id="rId15" imgW="838080" imgH="634680" progId="Equation.DSMT4">
                  <p:embed/>
                </p:oleObj>
              </mc:Choice>
              <mc:Fallback>
                <p:oleObj name="Equation" r:id="rId15" imgW="838080" imgH="634680" progId="Equation.DSMT4">
                  <p:embed/>
                  <p:pic>
                    <p:nvPicPr>
                      <p:cNvPr id="14" name="Object 13">
                        <a:extLst>
                          <a:ext uri="{FF2B5EF4-FFF2-40B4-BE49-F238E27FC236}">
                            <a16:creationId xmlns:a16="http://schemas.microsoft.com/office/drawing/2014/main" id="{A3E9D1D9-369E-45A3-B078-E004B68F1DE5}"/>
                          </a:ext>
                        </a:extLst>
                      </p:cNvPr>
                      <p:cNvPicPr/>
                      <p:nvPr/>
                    </p:nvPicPr>
                    <p:blipFill>
                      <a:blip r:embed="rId16"/>
                      <a:stretch>
                        <a:fillRect/>
                      </a:stretch>
                    </p:blipFill>
                    <p:spPr>
                      <a:xfrm>
                        <a:off x="127322" y="5030605"/>
                        <a:ext cx="1733550" cy="1314450"/>
                      </a:xfrm>
                      <a:prstGeom prst="rect">
                        <a:avLst/>
                      </a:prstGeom>
                    </p:spPr>
                  </p:pic>
                </p:oleObj>
              </mc:Fallback>
            </mc:AlternateContent>
          </a:graphicData>
        </a:graphic>
      </p:graphicFrame>
      <p:graphicFrame>
        <p:nvGraphicFramePr>
          <p:cNvPr id="15" name="Object 14">
            <a:extLst>
              <a:ext uri="{FF2B5EF4-FFF2-40B4-BE49-F238E27FC236}">
                <a16:creationId xmlns:a16="http://schemas.microsoft.com/office/drawing/2014/main" id="{DA075272-370A-449D-91C7-74F19237352E}"/>
              </a:ext>
            </a:extLst>
          </p:cNvPr>
          <p:cNvGraphicFramePr>
            <a:graphicFrameLocks noChangeAspect="1"/>
          </p:cNvGraphicFramePr>
          <p:nvPr>
            <p:extLst>
              <p:ext uri="{D42A27DB-BD31-4B8C-83A1-F6EECF244321}">
                <p14:modId xmlns:p14="http://schemas.microsoft.com/office/powerpoint/2010/main" val="4154973263"/>
              </p:ext>
            </p:extLst>
          </p:nvPr>
        </p:nvGraphicFramePr>
        <p:xfrm>
          <a:off x="1906720" y="5030605"/>
          <a:ext cx="1025525" cy="1287462"/>
        </p:xfrm>
        <a:graphic>
          <a:graphicData uri="http://schemas.openxmlformats.org/presentationml/2006/ole">
            <mc:AlternateContent xmlns:mc="http://schemas.openxmlformats.org/markup-compatibility/2006">
              <mc:Choice xmlns:v="urn:schemas-microsoft-com:vml" Requires="v">
                <p:oleObj name="Equation" r:id="rId17" imgW="495000" imgH="622080" progId="Equation.DSMT4">
                  <p:embed/>
                </p:oleObj>
              </mc:Choice>
              <mc:Fallback>
                <p:oleObj name="Equation" r:id="rId17" imgW="495000" imgH="622080" progId="Equation.DSMT4">
                  <p:embed/>
                  <p:pic>
                    <p:nvPicPr>
                      <p:cNvPr id="15" name="Object 14">
                        <a:extLst>
                          <a:ext uri="{FF2B5EF4-FFF2-40B4-BE49-F238E27FC236}">
                            <a16:creationId xmlns:a16="http://schemas.microsoft.com/office/drawing/2014/main" id="{DA075272-370A-449D-91C7-74F19237352E}"/>
                          </a:ext>
                        </a:extLst>
                      </p:cNvPr>
                      <p:cNvPicPr/>
                      <p:nvPr/>
                    </p:nvPicPr>
                    <p:blipFill>
                      <a:blip r:embed="rId18"/>
                      <a:stretch>
                        <a:fillRect/>
                      </a:stretch>
                    </p:blipFill>
                    <p:spPr>
                      <a:xfrm>
                        <a:off x="1906720" y="5030605"/>
                        <a:ext cx="1025525" cy="1287462"/>
                      </a:xfrm>
                      <a:prstGeom prst="rect">
                        <a:avLst/>
                      </a:prstGeom>
                    </p:spPr>
                  </p:pic>
                </p:oleObj>
              </mc:Fallback>
            </mc:AlternateContent>
          </a:graphicData>
        </a:graphic>
      </p:graphicFrame>
      <p:graphicFrame>
        <p:nvGraphicFramePr>
          <p:cNvPr id="16" name="Object 15">
            <a:extLst>
              <a:ext uri="{FF2B5EF4-FFF2-40B4-BE49-F238E27FC236}">
                <a16:creationId xmlns:a16="http://schemas.microsoft.com/office/drawing/2014/main" id="{90893A3A-075C-433B-8AB1-47017F9BA5B9}"/>
              </a:ext>
            </a:extLst>
          </p:cNvPr>
          <p:cNvGraphicFramePr>
            <a:graphicFrameLocks noChangeAspect="1"/>
          </p:cNvGraphicFramePr>
          <p:nvPr>
            <p:extLst>
              <p:ext uri="{D42A27DB-BD31-4B8C-83A1-F6EECF244321}">
                <p14:modId xmlns:p14="http://schemas.microsoft.com/office/powerpoint/2010/main" val="1525102282"/>
              </p:ext>
            </p:extLst>
          </p:nvPr>
        </p:nvGraphicFramePr>
        <p:xfrm>
          <a:off x="2900363" y="5230813"/>
          <a:ext cx="1393825" cy="368300"/>
        </p:xfrm>
        <a:graphic>
          <a:graphicData uri="http://schemas.openxmlformats.org/presentationml/2006/ole">
            <mc:AlternateContent xmlns:mc="http://schemas.openxmlformats.org/markup-compatibility/2006">
              <mc:Choice xmlns:v="urn:schemas-microsoft-com:vml" Requires="v">
                <p:oleObj name="Equation" r:id="rId19" imgW="672840" imgH="177480" progId="Equation.DSMT4">
                  <p:embed/>
                </p:oleObj>
              </mc:Choice>
              <mc:Fallback>
                <p:oleObj name="Equation" r:id="rId19" imgW="672840" imgH="177480" progId="Equation.DSMT4">
                  <p:embed/>
                  <p:pic>
                    <p:nvPicPr>
                      <p:cNvPr id="16" name="Object 15">
                        <a:extLst>
                          <a:ext uri="{FF2B5EF4-FFF2-40B4-BE49-F238E27FC236}">
                            <a16:creationId xmlns:a16="http://schemas.microsoft.com/office/drawing/2014/main" id="{90893A3A-075C-433B-8AB1-47017F9BA5B9}"/>
                          </a:ext>
                        </a:extLst>
                      </p:cNvPr>
                      <p:cNvPicPr/>
                      <p:nvPr/>
                    </p:nvPicPr>
                    <p:blipFill>
                      <a:blip r:embed="rId20"/>
                      <a:stretch>
                        <a:fillRect/>
                      </a:stretch>
                    </p:blipFill>
                    <p:spPr>
                      <a:xfrm>
                        <a:off x="2900363" y="5230813"/>
                        <a:ext cx="1393825" cy="368300"/>
                      </a:xfrm>
                      <a:prstGeom prst="rect">
                        <a:avLst/>
                      </a:prstGeom>
                    </p:spPr>
                  </p:pic>
                </p:oleObj>
              </mc:Fallback>
            </mc:AlternateContent>
          </a:graphicData>
        </a:graphic>
      </p:graphicFrame>
      <p:sp>
        <p:nvSpPr>
          <p:cNvPr id="17" name="TextBox 16">
            <a:extLst>
              <a:ext uri="{FF2B5EF4-FFF2-40B4-BE49-F238E27FC236}">
                <a16:creationId xmlns:a16="http://schemas.microsoft.com/office/drawing/2014/main" id="{01A560B0-3D91-4C0E-8FF5-3F4BE3B812FB}"/>
              </a:ext>
            </a:extLst>
          </p:cNvPr>
          <p:cNvSpPr txBox="1"/>
          <p:nvPr/>
        </p:nvSpPr>
        <p:spPr>
          <a:xfrm>
            <a:off x="6675038" y="1959574"/>
            <a:ext cx="5318083" cy="707886"/>
          </a:xfrm>
          <a:prstGeom prst="rect">
            <a:avLst/>
          </a:prstGeom>
          <a:noFill/>
        </p:spPr>
        <p:txBody>
          <a:bodyPr wrap="square" rtlCol="0">
            <a:spAutoFit/>
          </a:bodyPr>
          <a:lstStyle/>
          <a:p>
            <a:r>
              <a:rPr lang="en-CA" sz="2000" dirty="0">
                <a:solidFill>
                  <a:srgbClr val="FF0000"/>
                </a:solidFill>
              </a:rPr>
              <a:t>Now find the P-value, not that since its two tailed, we need to get the area of both tails:</a:t>
            </a:r>
          </a:p>
        </p:txBody>
      </p:sp>
      <p:pic>
        <p:nvPicPr>
          <p:cNvPr id="18" name="Picture 17">
            <a:extLst>
              <a:ext uri="{FF2B5EF4-FFF2-40B4-BE49-F238E27FC236}">
                <a16:creationId xmlns:a16="http://schemas.microsoft.com/office/drawing/2014/main" id="{4B9BD017-0AE0-4602-BE6C-1E36A355F0A9}"/>
              </a:ext>
            </a:extLst>
          </p:cNvPr>
          <p:cNvPicPr>
            <a:picLocks noChangeAspect="1"/>
          </p:cNvPicPr>
          <p:nvPr/>
        </p:nvPicPr>
        <p:blipFill>
          <a:blip r:embed="rId21"/>
          <a:stretch>
            <a:fillRect/>
          </a:stretch>
        </p:blipFill>
        <p:spPr>
          <a:xfrm>
            <a:off x="6872287" y="2782640"/>
            <a:ext cx="4593431" cy="1317874"/>
          </a:xfrm>
          <a:prstGeom prst="rect">
            <a:avLst/>
          </a:prstGeom>
        </p:spPr>
      </p:pic>
      <p:graphicFrame>
        <p:nvGraphicFramePr>
          <p:cNvPr id="19" name="Object 18">
            <a:extLst>
              <a:ext uri="{FF2B5EF4-FFF2-40B4-BE49-F238E27FC236}">
                <a16:creationId xmlns:a16="http://schemas.microsoft.com/office/drawing/2014/main" id="{F88B1158-DA9C-4019-B3C3-DF809BA9E817}"/>
              </a:ext>
            </a:extLst>
          </p:cNvPr>
          <p:cNvGraphicFramePr>
            <a:graphicFrameLocks noChangeAspect="1"/>
          </p:cNvGraphicFramePr>
          <p:nvPr>
            <p:extLst>
              <p:ext uri="{D42A27DB-BD31-4B8C-83A1-F6EECF244321}">
                <p14:modId xmlns:p14="http://schemas.microsoft.com/office/powerpoint/2010/main" val="1238955416"/>
              </p:ext>
            </p:extLst>
          </p:nvPr>
        </p:nvGraphicFramePr>
        <p:xfrm>
          <a:off x="7257257" y="4163666"/>
          <a:ext cx="1129208" cy="286628"/>
        </p:xfrm>
        <a:graphic>
          <a:graphicData uri="http://schemas.openxmlformats.org/presentationml/2006/ole">
            <mc:AlternateContent xmlns:mc="http://schemas.openxmlformats.org/markup-compatibility/2006">
              <mc:Choice xmlns:v="urn:schemas-microsoft-com:vml" Requires="v">
                <p:oleObj name="Equation" r:id="rId22" imgW="799920" imgH="203040" progId="Equation.DSMT4">
                  <p:embed/>
                </p:oleObj>
              </mc:Choice>
              <mc:Fallback>
                <p:oleObj name="Equation" r:id="rId22" imgW="799920" imgH="203040" progId="Equation.DSMT4">
                  <p:embed/>
                  <p:pic>
                    <p:nvPicPr>
                      <p:cNvPr id="19" name="Object 18">
                        <a:extLst>
                          <a:ext uri="{FF2B5EF4-FFF2-40B4-BE49-F238E27FC236}">
                            <a16:creationId xmlns:a16="http://schemas.microsoft.com/office/drawing/2014/main" id="{F88B1158-DA9C-4019-B3C3-DF809BA9E817}"/>
                          </a:ext>
                        </a:extLst>
                      </p:cNvPr>
                      <p:cNvPicPr/>
                      <p:nvPr/>
                    </p:nvPicPr>
                    <p:blipFill>
                      <a:blip r:embed="rId23"/>
                      <a:stretch>
                        <a:fillRect/>
                      </a:stretch>
                    </p:blipFill>
                    <p:spPr>
                      <a:xfrm>
                        <a:off x="7257257" y="4163666"/>
                        <a:ext cx="1129208" cy="286628"/>
                      </a:xfrm>
                      <a:prstGeom prst="rect">
                        <a:avLst/>
                      </a:prstGeom>
                    </p:spPr>
                  </p:pic>
                </p:oleObj>
              </mc:Fallback>
            </mc:AlternateContent>
          </a:graphicData>
        </a:graphic>
      </p:graphicFrame>
      <p:graphicFrame>
        <p:nvGraphicFramePr>
          <p:cNvPr id="20" name="Object 19">
            <a:extLst>
              <a:ext uri="{FF2B5EF4-FFF2-40B4-BE49-F238E27FC236}">
                <a16:creationId xmlns:a16="http://schemas.microsoft.com/office/drawing/2014/main" id="{5A4321DC-321F-4D50-AEC3-2CD0BB076E83}"/>
              </a:ext>
            </a:extLst>
          </p:cNvPr>
          <p:cNvGraphicFramePr>
            <a:graphicFrameLocks noChangeAspect="1"/>
          </p:cNvGraphicFramePr>
          <p:nvPr>
            <p:extLst>
              <p:ext uri="{D42A27DB-BD31-4B8C-83A1-F6EECF244321}">
                <p14:modId xmlns:p14="http://schemas.microsoft.com/office/powerpoint/2010/main" val="2077040519"/>
              </p:ext>
            </p:extLst>
          </p:nvPr>
        </p:nvGraphicFramePr>
        <p:xfrm>
          <a:off x="6613525" y="4564063"/>
          <a:ext cx="2417763" cy="357187"/>
        </p:xfrm>
        <a:graphic>
          <a:graphicData uri="http://schemas.openxmlformats.org/presentationml/2006/ole">
            <mc:AlternateContent xmlns:mc="http://schemas.openxmlformats.org/markup-compatibility/2006">
              <mc:Choice xmlns:v="urn:schemas-microsoft-com:vml" Requires="v">
                <p:oleObj name="Equation" r:id="rId24" imgW="1714320" imgH="253800" progId="Equation.DSMT4">
                  <p:embed/>
                </p:oleObj>
              </mc:Choice>
              <mc:Fallback>
                <p:oleObj name="Equation" r:id="rId24" imgW="1714320" imgH="253800" progId="Equation.DSMT4">
                  <p:embed/>
                  <p:pic>
                    <p:nvPicPr>
                      <p:cNvPr id="20" name="Object 19">
                        <a:extLst>
                          <a:ext uri="{FF2B5EF4-FFF2-40B4-BE49-F238E27FC236}">
                            <a16:creationId xmlns:a16="http://schemas.microsoft.com/office/drawing/2014/main" id="{5A4321DC-321F-4D50-AEC3-2CD0BB076E83}"/>
                          </a:ext>
                        </a:extLst>
                      </p:cNvPr>
                      <p:cNvPicPr/>
                      <p:nvPr/>
                    </p:nvPicPr>
                    <p:blipFill>
                      <a:blip r:embed="rId25"/>
                      <a:stretch>
                        <a:fillRect/>
                      </a:stretch>
                    </p:blipFill>
                    <p:spPr>
                      <a:xfrm>
                        <a:off x="6613525" y="4564063"/>
                        <a:ext cx="2417763" cy="357187"/>
                      </a:xfrm>
                      <a:prstGeom prst="rect">
                        <a:avLst/>
                      </a:prstGeom>
                    </p:spPr>
                  </p:pic>
                </p:oleObj>
              </mc:Fallback>
            </mc:AlternateContent>
          </a:graphicData>
        </a:graphic>
      </p:graphicFrame>
      <p:graphicFrame>
        <p:nvGraphicFramePr>
          <p:cNvPr id="21" name="Object 20">
            <a:extLst>
              <a:ext uri="{FF2B5EF4-FFF2-40B4-BE49-F238E27FC236}">
                <a16:creationId xmlns:a16="http://schemas.microsoft.com/office/drawing/2014/main" id="{D954E987-59CD-4F41-85AB-176AE2356B97}"/>
              </a:ext>
            </a:extLst>
          </p:cNvPr>
          <p:cNvGraphicFramePr>
            <a:graphicFrameLocks noChangeAspect="1"/>
          </p:cNvGraphicFramePr>
          <p:nvPr>
            <p:extLst>
              <p:ext uri="{D42A27DB-BD31-4B8C-83A1-F6EECF244321}">
                <p14:modId xmlns:p14="http://schemas.microsoft.com/office/powerpoint/2010/main" val="4044185606"/>
              </p:ext>
            </p:extLst>
          </p:nvPr>
        </p:nvGraphicFramePr>
        <p:xfrm>
          <a:off x="9022011" y="4441641"/>
          <a:ext cx="2232122" cy="468824"/>
        </p:xfrm>
        <a:graphic>
          <a:graphicData uri="http://schemas.openxmlformats.org/presentationml/2006/ole">
            <mc:AlternateContent xmlns:mc="http://schemas.openxmlformats.org/markup-compatibility/2006">
              <mc:Choice xmlns:v="urn:schemas-microsoft-com:vml" Requires="v">
                <p:oleObj name="Equation" r:id="rId26" imgW="965160" imgH="203040" progId="Equation.DSMT4">
                  <p:embed/>
                </p:oleObj>
              </mc:Choice>
              <mc:Fallback>
                <p:oleObj name="Equation" r:id="rId26" imgW="965160" imgH="203040" progId="Equation.DSMT4">
                  <p:embed/>
                  <p:pic>
                    <p:nvPicPr>
                      <p:cNvPr id="21" name="Object 20">
                        <a:extLst>
                          <a:ext uri="{FF2B5EF4-FFF2-40B4-BE49-F238E27FC236}">
                            <a16:creationId xmlns:a16="http://schemas.microsoft.com/office/drawing/2014/main" id="{D954E987-59CD-4F41-85AB-176AE2356B97}"/>
                          </a:ext>
                        </a:extLst>
                      </p:cNvPr>
                      <p:cNvPicPr/>
                      <p:nvPr/>
                    </p:nvPicPr>
                    <p:blipFill>
                      <a:blip r:embed="rId27"/>
                      <a:stretch>
                        <a:fillRect/>
                      </a:stretch>
                    </p:blipFill>
                    <p:spPr>
                      <a:xfrm>
                        <a:off x="9022011" y="4441641"/>
                        <a:ext cx="2232122" cy="468824"/>
                      </a:xfrm>
                      <a:prstGeom prst="rect">
                        <a:avLst/>
                      </a:prstGeom>
                    </p:spPr>
                  </p:pic>
                </p:oleObj>
              </mc:Fallback>
            </mc:AlternateContent>
          </a:graphicData>
        </a:graphic>
      </p:graphicFrame>
      <p:graphicFrame>
        <p:nvGraphicFramePr>
          <p:cNvPr id="22" name="Object 21">
            <a:extLst>
              <a:ext uri="{FF2B5EF4-FFF2-40B4-BE49-F238E27FC236}">
                <a16:creationId xmlns:a16="http://schemas.microsoft.com/office/drawing/2014/main" id="{35D83B61-8FEB-4831-A6F4-F5B2EB2E25FB}"/>
              </a:ext>
            </a:extLst>
          </p:cNvPr>
          <p:cNvGraphicFramePr>
            <a:graphicFrameLocks noChangeAspect="1"/>
          </p:cNvGraphicFramePr>
          <p:nvPr>
            <p:extLst>
              <p:ext uri="{D42A27DB-BD31-4B8C-83A1-F6EECF244321}">
                <p14:modId xmlns:p14="http://schemas.microsoft.com/office/powerpoint/2010/main" val="2043661398"/>
              </p:ext>
            </p:extLst>
          </p:nvPr>
        </p:nvGraphicFramePr>
        <p:xfrm>
          <a:off x="7386909" y="4910465"/>
          <a:ext cx="3894339" cy="422600"/>
        </p:xfrm>
        <a:graphic>
          <a:graphicData uri="http://schemas.openxmlformats.org/presentationml/2006/ole">
            <mc:AlternateContent xmlns:mc="http://schemas.openxmlformats.org/markup-compatibility/2006">
              <mc:Choice xmlns:v="urn:schemas-microsoft-com:vml" Requires="v">
                <p:oleObj name="Equation" r:id="rId28" imgW="1638000" imgH="177480" progId="Equation.DSMT4">
                  <p:embed/>
                </p:oleObj>
              </mc:Choice>
              <mc:Fallback>
                <p:oleObj name="Equation" r:id="rId28" imgW="1638000" imgH="177480" progId="Equation.DSMT4">
                  <p:embed/>
                  <p:pic>
                    <p:nvPicPr>
                      <p:cNvPr id="22" name="Object 21">
                        <a:extLst>
                          <a:ext uri="{FF2B5EF4-FFF2-40B4-BE49-F238E27FC236}">
                            <a16:creationId xmlns:a16="http://schemas.microsoft.com/office/drawing/2014/main" id="{35D83B61-8FEB-4831-A6F4-F5B2EB2E25FB}"/>
                          </a:ext>
                        </a:extLst>
                      </p:cNvPr>
                      <p:cNvPicPr/>
                      <p:nvPr/>
                    </p:nvPicPr>
                    <p:blipFill>
                      <a:blip r:embed="rId29"/>
                      <a:stretch>
                        <a:fillRect/>
                      </a:stretch>
                    </p:blipFill>
                    <p:spPr>
                      <a:xfrm>
                        <a:off x="7386909" y="4910465"/>
                        <a:ext cx="3894339" cy="422600"/>
                      </a:xfrm>
                      <a:prstGeom prst="rect">
                        <a:avLst/>
                      </a:prstGeom>
                    </p:spPr>
                  </p:pic>
                </p:oleObj>
              </mc:Fallback>
            </mc:AlternateContent>
          </a:graphicData>
        </a:graphic>
      </p:graphicFrame>
      <p:sp>
        <p:nvSpPr>
          <p:cNvPr id="23" name="TextBox 22">
            <a:extLst>
              <a:ext uri="{FF2B5EF4-FFF2-40B4-BE49-F238E27FC236}">
                <a16:creationId xmlns:a16="http://schemas.microsoft.com/office/drawing/2014/main" id="{8F5CA9CA-1904-48BD-B6EE-95D565CD7EAE}"/>
              </a:ext>
            </a:extLst>
          </p:cNvPr>
          <p:cNvSpPr txBox="1"/>
          <p:nvPr/>
        </p:nvSpPr>
        <p:spPr>
          <a:xfrm>
            <a:off x="5727423" y="5333065"/>
            <a:ext cx="5318083" cy="1015663"/>
          </a:xfrm>
          <a:prstGeom prst="rect">
            <a:avLst/>
          </a:prstGeom>
          <a:noFill/>
        </p:spPr>
        <p:txBody>
          <a:bodyPr wrap="square" rtlCol="0">
            <a:spAutoFit/>
          </a:bodyPr>
          <a:lstStyle/>
          <a:p>
            <a:r>
              <a:rPr lang="en-CA" sz="2000" dirty="0">
                <a:solidFill>
                  <a:srgbClr val="FF0000"/>
                </a:solidFill>
              </a:rPr>
              <a:t>Since the P-value is less than any reasonable significance level, we reject Ho and accept the alternative that the average grade is not 73%.</a:t>
            </a:r>
          </a:p>
        </p:txBody>
      </p:sp>
    </p:spTree>
    <p:extLst>
      <p:ext uri="{BB962C8B-B14F-4D97-AF65-F5344CB8AC3E}">
        <p14:creationId xmlns:p14="http://schemas.microsoft.com/office/powerpoint/2010/main" val="3682689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fade">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fade">
                                      <p:cBhvr>
                                        <p:cTn id="52" dur="500"/>
                                        <p:tgtEl>
                                          <p:spTgt spid="13"/>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fade">
                                      <p:cBhvr>
                                        <p:cTn id="57" dur="500"/>
                                        <p:tgtEl>
                                          <p:spTgt spid="14"/>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5"/>
                                        </p:tgtEl>
                                        <p:attrNameLst>
                                          <p:attrName>style.visibility</p:attrName>
                                        </p:attrNameLst>
                                      </p:cBhvr>
                                      <p:to>
                                        <p:strVal val="visible"/>
                                      </p:to>
                                    </p:set>
                                    <p:animEffect transition="in" filter="fade">
                                      <p:cBhvr>
                                        <p:cTn id="62" dur="500"/>
                                        <p:tgtEl>
                                          <p:spTgt spid="15"/>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16"/>
                                        </p:tgtEl>
                                        <p:attrNameLst>
                                          <p:attrName>style.visibility</p:attrName>
                                        </p:attrNameLst>
                                      </p:cBhvr>
                                      <p:to>
                                        <p:strVal val="visible"/>
                                      </p:to>
                                    </p:set>
                                    <p:animEffect transition="in" filter="fade">
                                      <p:cBhvr>
                                        <p:cTn id="67" dur="500"/>
                                        <p:tgtEl>
                                          <p:spTgt spid="16"/>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17"/>
                                        </p:tgtEl>
                                        <p:attrNameLst>
                                          <p:attrName>style.visibility</p:attrName>
                                        </p:attrNameLst>
                                      </p:cBhvr>
                                      <p:to>
                                        <p:strVal val="visible"/>
                                      </p:to>
                                    </p:set>
                                    <p:animEffect transition="in" filter="fade">
                                      <p:cBhvr>
                                        <p:cTn id="72" dur="500"/>
                                        <p:tgtEl>
                                          <p:spTgt spid="17"/>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18"/>
                                        </p:tgtEl>
                                        <p:attrNameLst>
                                          <p:attrName>style.visibility</p:attrName>
                                        </p:attrNameLst>
                                      </p:cBhvr>
                                      <p:to>
                                        <p:strVal val="visible"/>
                                      </p:to>
                                    </p:set>
                                    <p:animEffect transition="in" filter="fade">
                                      <p:cBhvr>
                                        <p:cTn id="77" dur="500"/>
                                        <p:tgtEl>
                                          <p:spTgt spid="18"/>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19"/>
                                        </p:tgtEl>
                                        <p:attrNameLst>
                                          <p:attrName>style.visibility</p:attrName>
                                        </p:attrNameLst>
                                      </p:cBhvr>
                                      <p:to>
                                        <p:strVal val="visible"/>
                                      </p:to>
                                    </p:set>
                                    <p:animEffect transition="in" filter="fade">
                                      <p:cBhvr>
                                        <p:cTn id="82" dur="500"/>
                                        <p:tgtEl>
                                          <p:spTgt spid="19"/>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20"/>
                                        </p:tgtEl>
                                        <p:attrNameLst>
                                          <p:attrName>style.visibility</p:attrName>
                                        </p:attrNameLst>
                                      </p:cBhvr>
                                      <p:to>
                                        <p:strVal val="visible"/>
                                      </p:to>
                                    </p:set>
                                    <p:animEffect transition="in" filter="fade">
                                      <p:cBhvr>
                                        <p:cTn id="87" dur="500"/>
                                        <p:tgtEl>
                                          <p:spTgt spid="20"/>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nodeType="clickEffect">
                                  <p:stCondLst>
                                    <p:cond delay="0"/>
                                  </p:stCondLst>
                                  <p:childTnLst>
                                    <p:set>
                                      <p:cBhvr>
                                        <p:cTn id="91" dur="1" fill="hold">
                                          <p:stCondLst>
                                            <p:cond delay="0"/>
                                          </p:stCondLst>
                                        </p:cTn>
                                        <p:tgtEl>
                                          <p:spTgt spid="21"/>
                                        </p:tgtEl>
                                        <p:attrNameLst>
                                          <p:attrName>style.visibility</p:attrName>
                                        </p:attrNameLst>
                                      </p:cBhvr>
                                      <p:to>
                                        <p:strVal val="visible"/>
                                      </p:to>
                                    </p:set>
                                    <p:animEffect transition="in" filter="fade">
                                      <p:cBhvr>
                                        <p:cTn id="92" dur="500"/>
                                        <p:tgtEl>
                                          <p:spTgt spid="21"/>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nodeType="clickEffect">
                                  <p:stCondLst>
                                    <p:cond delay="0"/>
                                  </p:stCondLst>
                                  <p:childTnLst>
                                    <p:set>
                                      <p:cBhvr>
                                        <p:cTn id="96" dur="1" fill="hold">
                                          <p:stCondLst>
                                            <p:cond delay="0"/>
                                          </p:stCondLst>
                                        </p:cTn>
                                        <p:tgtEl>
                                          <p:spTgt spid="22"/>
                                        </p:tgtEl>
                                        <p:attrNameLst>
                                          <p:attrName>style.visibility</p:attrName>
                                        </p:attrNameLst>
                                      </p:cBhvr>
                                      <p:to>
                                        <p:strVal val="visible"/>
                                      </p:to>
                                    </p:set>
                                    <p:animEffect transition="in" filter="fade">
                                      <p:cBhvr>
                                        <p:cTn id="97" dur="500"/>
                                        <p:tgtEl>
                                          <p:spTgt spid="22"/>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grpId="0" nodeType="clickEffect">
                                  <p:stCondLst>
                                    <p:cond delay="0"/>
                                  </p:stCondLst>
                                  <p:childTnLst>
                                    <p:set>
                                      <p:cBhvr>
                                        <p:cTn id="101" dur="1" fill="hold">
                                          <p:stCondLst>
                                            <p:cond delay="0"/>
                                          </p:stCondLst>
                                        </p:cTn>
                                        <p:tgtEl>
                                          <p:spTgt spid="23"/>
                                        </p:tgtEl>
                                        <p:attrNameLst>
                                          <p:attrName>style.visibility</p:attrName>
                                        </p:attrNameLst>
                                      </p:cBhvr>
                                      <p:to>
                                        <p:strVal val="visible"/>
                                      </p:to>
                                    </p:set>
                                    <p:animEffect transition="in" filter="fade">
                                      <p:cBhvr>
                                        <p:cTn id="10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p:bldP spid="12" grpId="0"/>
      <p:bldP spid="13" grpId="0"/>
      <p:bldP spid="17" grpId="0"/>
      <p:bldP spid="2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3B7956-4951-4BBD-BD4B-DAD9B99F2D40}"/>
              </a:ext>
            </a:extLst>
          </p:cNvPr>
          <p:cNvSpPr>
            <a:spLocks noGrp="1"/>
          </p:cNvSpPr>
          <p:nvPr>
            <p:ph idx="1"/>
          </p:nvPr>
        </p:nvSpPr>
        <p:spPr>
          <a:xfrm>
            <a:off x="264319" y="278606"/>
            <a:ext cx="11515725" cy="5898357"/>
          </a:xfrm>
        </p:spPr>
        <p:txBody>
          <a:bodyPr/>
          <a:lstStyle/>
          <a:p>
            <a:pPr marL="0" indent="0">
              <a:buNone/>
            </a:pPr>
            <a:r>
              <a:rPr lang="en-CA" dirty="0"/>
              <a:t>Ex: Chlortalidone, also known as chlorthalidone, is a diuretic medication used to treat high blood pressure. A pharmaceutical company manufactures high blood pressure medication at 25mg of chlortalidone per pill.  A random sample of 30 pills gave a mean of 24.2mg of (</a:t>
            </a:r>
            <a:r>
              <a:rPr lang="en-CA" dirty="0" err="1"/>
              <a:t>Chl</a:t>
            </a:r>
            <a:r>
              <a:rPr lang="en-CA" dirty="0"/>
              <a:t>) with a SD of 2.5mg.   </a:t>
            </a:r>
          </a:p>
          <a:p>
            <a:pPr marL="514350" indent="-514350">
              <a:buAutoNum type="alphaLcParenR"/>
            </a:pPr>
            <a:r>
              <a:rPr lang="en-CA" dirty="0"/>
              <a:t>Is there evidence that the company is manufacturing pills not to standard?</a:t>
            </a:r>
          </a:p>
          <a:p>
            <a:pPr marL="0" indent="0">
              <a:buNone/>
            </a:pPr>
            <a:r>
              <a:rPr lang="en-CA" dirty="0"/>
              <a:t>Conduct a significance test at </a:t>
            </a:r>
            <a:r>
              <a:rPr lang="el-GR" dirty="0"/>
              <a:t>α</a:t>
            </a:r>
            <a:r>
              <a:rPr lang="en-CA" dirty="0"/>
              <a:t>=0.05</a:t>
            </a:r>
            <a:br>
              <a:rPr lang="en-CA" dirty="0"/>
            </a:br>
            <a:br>
              <a:rPr lang="en-CA" dirty="0"/>
            </a:br>
            <a:r>
              <a:rPr lang="en-CA" dirty="0"/>
              <a:t>b) What is a Type I and Type II error?  What are the consequences of each?</a:t>
            </a:r>
            <a:br>
              <a:rPr lang="en-CA" dirty="0"/>
            </a:br>
            <a:br>
              <a:rPr lang="en-CA" dirty="0"/>
            </a:br>
            <a:r>
              <a:rPr lang="en-CA" dirty="0"/>
              <a:t>c) If the pills are actually manufactured with a mean of 24.0mg, what is the probability of a Type II error? </a:t>
            </a:r>
          </a:p>
          <a:p>
            <a:pPr marL="0" indent="0">
              <a:buNone/>
            </a:pPr>
            <a:endParaRPr lang="en-CA" dirty="0"/>
          </a:p>
        </p:txBody>
      </p:sp>
    </p:spTree>
    <p:extLst>
      <p:ext uri="{BB962C8B-B14F-4D97-AF65-F5344CB8AC3E}">
        <p14:creationId xmlns:p14="http://schemas.microsoft.com/office/powerpoint/2010/main" val="492029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874A40-1E96-4737-AD5C-1C74777E3130}"/>
              </a:ext>
            </a:extLst>
          </p:cNvPr>
          <p:cNvSpPr>
            <a:spLocks noGrp="1"/>
          </p:cNvSpPr>
          <p:nvPr>
            <p:ph idx="1"/>
          </p:nvPr>
        </p:nvSpPr>
        <p:spPr>
          <a:xfrm>
            <a:off x="221456" y="200025"/>
            <a:ext cx="7415213" cy="457200"/>
          </a:xfrm>
        </p:spPr>
        <p:txBody>
          <a:bodyPr>
            <a:normAutofit lnSpcReduction="10000"/>
          </a:bodyPr>
          <a:lstStyle/>
          <a:p>
            <a:pPr marL="0" indent="0">
              <a:buNone/>
            </a:pPr>
            <a:r>
              <a:rPr lang="en-CA" dirty="0"/>
              <a:t>a) State the Null and Alternative Hypothesis:</a:t>
            </a:r>
          </a:p>
        </p:txBody>
      </p:sp>
      <p:graphicFrame>
        <p:nvGraphicFramePr>
          <p:cNvPr id="4" name="Object 3">
            <a:extLst>
              <a:ext uri="{FF2B5EF4-FFF2-40B4-BE49-F238E27FC236}">
                <a16:creationId xmlns:a16="http://schemas.microsoft.com/office/drawing/2014/main" id="{C34B51D6-63F7-4659-820F-EBFF83C30CB8}"/>
              </a:ext>
            </a:extLst>
          </p:cNvPr>
          <p:cNvGraphicFramePr>
            <a:graphicFrameLocks noChangeAspect="1"/>
          </p:cNvGraphicFramePr>
          <p:nvPr>
            <p:extLst>
              <p:ext uri="{D42A27DB-BD31-4B8C-83A1-F6EECF244321}">
                <p14:modId xmlns:p14="http://schemas.microsoft.com/office/powerpoint/2010/main" val="3808834847"/>
              </p:ext>
            </p:extLst>
          </p:nvPr>
        </p:nvGraphicFramePr>
        <p:xfrm>
          <a:off x="540871" y="657225"/>
          <a:ext cx="1865779" cy="857250"/>
        </p:xfrm>
        <a:graphic>
          <a:graphicData uri="http://schemas.openxmlformats.org/presentationml/2006/ole">
            <mc:AlternateContent xmlns:mc="http://schemas.openxmlformats.org/markup-compatibility/2006">
              <mc:Choice xmlns:v="urn:schemas-microsoft-com:vml" Requires="v">
                <p:oleObj name="Equation" r:id="rId3" imgW="939600" imgH="431640" progId="Equation.DSMT4">
                  <p:embed/>
                </p:oleObj>
              </mc:Choice>
              <mc:Fallback>
                <p:oleObj name="Equation" r:id="rId3" imgW="939600" imgH="431640" progId="Equation.DSMT4">
                  <p:embed/>
                  <p:pic>
                    <p:nvPicPr>
                      <p:cNvPr id="4" name="Object 3">
                        <a:extLst>
                          <a:ext uri="{FF2B5EF4-FFF2-40B4-BE49-F238E27FC236}">
                            <a16:creationId xmlns:a16="http://schemas.microsoft.com/office/drawing/2014/main" id="{C34B51D6-63F7-4659-820F-EBFF83C30CB8}"/>
                          </a:ext>
                        </a:extLst>
                      </p:cNvPr>
                      <p:cNvPicPr/>
                      <p:nvPr/>
                    </p:nvPicPr>
                    <p:blipFill>
                      <a:blip r:embed="rId4"/>
                      <a:stretch>
                        <a:fillRect/>
                      </a:stretch>
                    </p:blipFill>
                    <p:spPr>
                      <a:xfrm>
                        <a:off x="540871" y="657225"/>
                        <a:ext cx="1865779" cy="857250"/>
                      </a:xfrm>
                      <a:prstGeom prst="rect">
                        <a:avLst/>
                      </a:prstGeom>
                    </p:spPr>
                  </p:pic>
                </p:oleObj>
              </mc:Fallback>
            </mc:AlternateContent>
          </a:graphicData>
        </a:graphic>
      </p:graphicFrame>
      <p:sp>
        <p:nvSpPr>
          <p:cNvPr id="5" name="TextBox 4">
            <a:extLst>
              <a:ext uri="{FF2B5EF4-FFF2-40B4-BE49-F238E27FC236}">
                <a16:creationId xmlns:a16="http://schemas.microsoft.com/office/drawing/2014/main" id="{425BBA67-D4A9-4B14-9412-3CF39A4D23A9}"/>
              </a:ext>
            </a:extLst>
          </p:cNvPr>
          <p:cNvSpPr txBox="1"/>
          <p:nvPr/>
        </p:nvSpPr>
        <p:spPr>
          <a:xfrm>
            <a:off x="2638002" y="657225"/>
            <a:ext cx="3277024" cy="707886"/>
          </a:xfrm>
          <a:prstGeom prst="rect">
            <a:avLst/>
          </a:prstGeom>
          <a:noFill/>
        </p:spPr>
        <p:txBody>
          <a:bodyPr wrap="square" rtlCol="0">
            <a:spAutoFit/>
          </a:bodyPr>
          <a:lstStyle/>
          <a:p>
            <a:r>
              <a:rPr lang="en-CA" sz="2000" dirty="0">
                <a:solidFill>
                  <a:srgbClr val="FF0000"/>
                </a:solidFill>
              </a:rPr>
              <a:t>Note: This will be a two-tailed hypothesis test</a:t>
            </a:r>
          </a:p>
        </p:txBody>
      </p:sp>
      <p:sp>
        <p:nvSpPr>
          <p:cNvPr id="7" name="TextBox 6">
            <a:extLst>
              <a:ext uri="{FF2B5EF4-FFF2-40B4-BE49-F238E27FC236}">
                <a16:creationId xmlns:a16="http://schemas.microsoft.com/office/drawing/2014/main" id="{4D39FD8B-431E-43F3-8819-26E927F6CBD7}"/>
              </a:ext>
            </a:extLst>
          </p:cNvPr>
          <p:cNvSpPr txBox="1"/>
          <p:nvPr/>
        </p:nvSpPr>
        <p:spPr>
          <a:xfrm>
            <a:off x="361526" y="1571565"/>
            <a:ext cx="5318083" cy="400110"/>
          </a:xfrm>
          <a:prstGeom prst="rect">
            <a:avLst/>
          </a:prstGeom>
          <a:noFill/>
        </p:spPr>
        <p:txBody>
          <a:bodyPr wrap="square" rtlCol="0">
            <a:spAutoFit/>
          </a:bodyPr>
          <a:lstStyle/>
          <a:p>
            <a:r>
              <a:rPr lang="en-CA" sz="2000" dirty="0">
                <a:solidFill>
                  <a:srgbClr val="FF0000"/>
                </a:solidFill>
              </a:rPr>
              <a:t>Indicate the statistics and parameters given:</a:t>
            </a:r>
          </a:p>
        </p:txBody>
      </p:sp>
      <p:graphicFrame>
        <p:nvGraphicFramePr>
          <p:cNvPr id="8" name="Object 7">
            <a:extLst>
              <a:ext uri="{FF2B5EF4-FFF2-40B4-BE49-F238E27FC236}">
                <a16:creationId xmlns:a16="http://schemas.microsoft.com/office/drawing/2014/main" id="{5B59AE4A-48D8-4FB5-85F6-6B7E3B8A7C2B}"/>
              </a:ext>
            </a:extLst>
          </p:cNvPr>
          <p:cNvGraphicFramePr>
            <a:graphicFrameLocks noChangeAspect="1"/>
          </p:cNvGraphicFramePr>
          <p:nvPr>
            <p:extLst>
              <p:ext uri="{D42A27DB-BD31-4B8C-83A1-F6EECF244321}">
                <p14:modId xmlns:p14="http://schemas.microsoft.com/office/powerpoint/2010/main" val="2578380999"/>
              </p:ext>
            </p:extLst>
          </p:nvPr>
        </p:nvGraphicFramePr>
        <p:xfrm>
          <a:off x="426571" y="2007154"/>
          <a:ext cx="1109662" cy="352425"/>
        </p:xfrm>
        <a:graphic>
          <a:graphicData uri="http://schemas.openxmlformats.org/presentationml/2006/ole">
            <mc:AlternateContent xmlns:mc="http://schemas.openxmlformats.org/markup-compatibility/2006">
              <mc:Choice xmlns:v="urn:schemas-microsoft-com:vml" Requires="v">
                <p:oleObj name="Equation" r:id="rId5" imgW="558720" imgH="177480" progId="Equation.DSMT4">
                  <p:embed/>
                </p:oleObj>
              </mc:Choice>
              <mc:Fallback>
                <p:oleObj name="Equation" r:id="rId5" imgW="558720" imgH="177480" progId="Equation.DSMT4">
                  <p:embed/>
                  <p:pic>
                    <p:nvPicPr>
                      <p:cNvPr id="8" name="Object 7">
                        <a:extLst>
                          <a:ext uri="{FF2B5EF4-FFF2-40B4-BE49-F238E27FC236}">
                            <a16:creationId xmlns:a16="http://schemas.microsoft.com/office/drawing/2014/main" id="{5B59AE4A-48D8-4FB5-85F6-6B7E3B8A7C2B}"/>
                          </a:ext>
                        </a:extLst>
                      </p:cNvPr>
                      <p:cNvPicPr/>
                      <p:nvPr/>
                    </p:nvPicPr>
                    <p:blipFill>
                      <a:blip r:embed="rId6"/>
                      <a:stretch>
                        <a:fillRect/>
                      </a:stretch>
                    </p:blipFill>
                    <p:spPr>
                      <a:xfrm>
                        <a:off x="426571" y="2007154"/>
                        <a:ext cx="1109662" cy="352425"/>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C514FABE-AA24-42EA-ADF2-C1AFCECCE2FE}"/>
              </a:ext>
            </a:extLst>
          </p:cNvPr>
          <p:cNvGraphicFramePr>
            <a:graphicFrameLocks noChangeAspect="1"/>
          </p:cNvGraphicFramePr>
          <p:nvPr>
            <p:extLst>
              <p:ext uri="{D42A27DB-BD31-4B8C-83A1-F6EECF244321}">
                <p14:modId xmlns:p14="http://schemas.microsoft.com/office/powerpoint/2010/main" val="308721994"/>
              </p:ext>
            </p:extLst>
          </p:nvPr>
        </p:nvGraphicFramePr>
        <p:xfrm>
          <a:off x="1922463" y="1981753"/>
          <a:ext cx="1311275" cy="403225"/>
        </p:xfrm>
        <a:graphic>
          <a:graphicData uri="http://schemas.openxmlformats.org/presentationml/2006/ole">
            <mc:AlternateContent xmlns:mc="http://schemas.openxmlformats.org/markup-compatibility/2006">
              <mc:Choice xmlns:v="urn:schemas-microsoft-com:vml" Requires="v">
                <p:oleObj name="Equation" r:id="rId7" imgW="660240" imgH="203040" progId="Equation.DSMT4">
                  <p:embed/>
                </p:oleObj>
              </mc:Choice>
              <mc:Fallback>
                <p:oleObj name="Equation" r:id="rId7" imgW="660240" imgH="203040" progId="Equation.DSMT4">
                  <p:embed/>
                  <p:pic>
                    <p:nvPicPr>
                      <p:cNvPr id="9" name="Object 8">
                        <a:extLst>
                          <a:ext uri="{FF2B5EF4-FFF2-40B4-BE49-F238E27FC236}">
                            <a16:creationId xmlns:a16="http://schemas.microsoft.com/office/drawing/2014/main" id="{C514FABE-AA24-42EA-ADF2-C1AFCECCE2FE}"/>
                          </a:ext>
                        </a:extLst>
                      </p:cNvPr>
                      <p:cNvPicPr/>
                      <p:nvPr/>
                    </p:nvPicPr>
                    <p:blipFill>
                      <a:blip r:embed="rId8"/>
                      <a:stretch>
                        <a:fillRect/>
                      </a:stretch>
                    </p:blipFill>
                    <p:spPr>
                      <a:xfrm>
                        <a:off x="1922463" y="1981753"/>
                        <a:ext cx="1311275" cy="403225"/>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1EFDF250-D762-4B7A-B33C-457C9526D2FF}"/>
              </a:ext>
            </a:extLst>
          </p:cNvPr>
          <p:cNvGraphicFramePr>
            <a:graphicFrameLocks noChangeAspect="1"/>
          </p:cNvGraphicFramePr>
          <p:nvPr>
            <p:extLst>
              <p:ext uri="{D42A27DB-BD31-4B8C-83A1-F6EECF244321}">
                <p14:modId xmlns:p14="http://schemas.microsoft.com/office/powerpoint/2010/main" val="64910858"/>
              </p:ext>
            </p:extLst>
          </p:nvPr>
        </p:nvGraphicFramePr>
        <p:xfrm>
          <a:off x="3839369" y="2001838"/>
          <a:ext cx="857250" cy="354012"/>
        </p:xfrm>
        <a:graphic>
          <a:graphicData uri="http://schemas.openxmlformats.org/presentationml/2006/ole">
            <mc:AlternateContent xmlns:mc="http://schemas.openxmlformats.org/markup-compatibility/2006">
              <mc:Choice xmlns:v="urn:schemas-microsoft-com:vml" Requires="v">
                <p:oleObj name="Equation" r:id="rId9" imgW="431640" imgH="177480" progId="Equation.DSMT4">
                  <p:embed/>
                </p:oleObj>
              </mc:Choice>
              <mc:Fallback>
                <p:oleObj name="Equation" r:id="rId9" imgW="431640" imgH="177480" progId="Equation.DSMT4">
                  <p:embed/>
                  <p:pic>
                    <p:nvPicPr>
                      <p:cNvPr id="10" name="Object 9">
                        <a:extLst>
                          <a:ext uri="{FF2B5EF4-FFF2-40B4-BE49-F238E27FC236}">
                            <a16:creationId xmlns:a16="http://schemas.microsoft.com/office/drawing/2014/main" id="{1EFDF250-D762-4B7A-B33C-457C9526D2FF}"/>
                          </a:ext>
                        </a:extLst>
                      </p:cNvPr>
                      <p:cNvPicPr/>
                      <p:nvPr/>
                    </p:nvPicPr>
                    <p:blipFill>
                      <a:blip r:embed="rId10"/>
                      <a:stretch>
                        <a:fillRect/>
                      </a:stretch>
                    </p:blipFill>
                    <p:spPr>
                      <a:xfrm>
                        <a:off x="3839369" y="2001838"/>
                        <a:ext cx="857250" cy="354012"/>
                      </a:xfrm>
                      <a:prstGeom prst="rect">
                        <a:avLst/>
                      </a:prstGeom>
                    </p:spPr>
                  </p:pic>
                </p:oleObj>
              </mc:Fallback>
            </mc:AlternateContent>
          </a:graphicData>
        </a:graphic>
      </p:graphicFrame>
      <p:sp>
        <p:nvSpPr>
          <p:cNvPr id="11" name="TextBox 10">
            <a:extLst>
              <a:ext uri="{FF2B5EF4-FFF2-40B4-BE49-F238E27FC236}">
                <a16:creationId xmlns:a16="http://schemas.microsoft.com/office/drawing/2014/main" id="{429F3F48-F0EF-4AA7-91C1-BF5C09C1E52B}"/>
              </a:ext>
            </a:extLst>
          </p:cNvPr>
          <p:cNvSpPr txBox="1"/>
          <p:nvPr/>
        </p:nvSpPr>
        <p:spPr>
          <a:xfrm>
            <a:off x="250359" y="2355850"/>
            <a:ext cx="6194059" cy="707886"/>
          </a:xfrm>
          <a:prstGeom prst="rect">
            <a:avLst/>
          </a:prstGeom>
          <a:noFill/>
        </p:spPr>
        <p:txBody>
          <a:bodyPr wrap="square" rtlCol="0">
            <a:spAutoFit/>
          </a:bodyPr>
          <a:lstStyle/>
          <a:p>
            <a:r>
              <a:rPr lang="en-CA" sz="2000" dirty="0">
                <a:solidFill>
                  <a:srgbClr val="FF0000"/>
                </a:solidFill>
              </a:rPr>
              <a:t>Since the pop. Sd is not given, we will be conducting a one-sample t-test:</a:t>
            </a:r>
          </a:p>
        </p:txBody>
      </p:sp>
      <p:sp>
        <p:nvSpPr>
          <p:cNvPr id="12" name="TextBox 11">
            <a:extLst>
              <a:ext uri="{FF2B5EF4-FFF2-40B4-BE49-F238E27FC236}">
                <a16:creationId xmlns:a16="http://schemas.microsoft.com/office/drawing/2014/main" id="{9CA555D7-BA72-47B5-8BB3-81AD3C97AB7C}"/>
              </a:ext>
            </a:extLst>
          </p:cNvPr>
          <p:cNvSpPr txBox="1"/>
          <p:nvPr/>
        </p:nvSpPr>
        <p:spPr>
          <a:xfrm>
            <a:off x="250359" y="3012322"/>
            <a:ext cx="6194059" cy="400110"/>
          </a:xfrm>
          <a:prstGeom prst="rect">
            <a:avLst/>
          </a:prstGeom>
          <a:noFill/>
        </p:spPr>
        <p:txBody>
          <a:bodyPr wrap="square" rtlCol="0">
            <a:spAutoFit/>
          </a:bodyPr>
          <a:lstStyle/>
          <a:p>
            <a:r>
              <a:rPr lang="en-CA" sz="2000" dirty="0">
                <a:solidFill>
                  <a:srgbClr val="FF0000"/>
                </a:solidFill>
              </a:rPr>
              <a:t>Verify and check the conditions required:</a:t>
            </a:r>
          </a:p>
        </p:txBody>
      </p:sp>
      <p:sp>
        <p:nvSpPr>
          <p:cNvPr id="13" name="TextBox 12">
            <a:extLst>
              <a:ext uri="{FF2B5EF4-FFF2-40B4-BE49-F238E27FC236}">
                <a16:creationId xmlns:a16="http://schemas.microsoft.com/office/drawing/2014/main" id="{8E112C5B-29FC-4A8A-9109-0B4C5C103EA4}"/>
              </a:ext>
            </a:extLst>
          </p:cNvPr>
          <p:cNvSpPr txBox="1"/>
          <p:nvPr/>
        </p:nvSpPr>
        <p:spPr>
          <a:xfrm>
            <a:off x="221456" y="3454310"/>
            <a:ext cx="6194059" cy="400110"/>
          </a:xfrm>
          <a:prstGeom prst="rect">
            <a:avLst/>
          </a:prstGeom>
          <a:noFill/>
        </p:spPr>
        <p:txBody>
          <a:bodyPr wrap="square" rtlCol="0">
            <a:spAutoFit/>
          </a:bodyPr>
          <a:lstStyle/>
          <a:p>
            <a:r>
              <a:rPr lang="en-CA" sz="2000" dirty="0">
                <a:solidFill>
                  <a:srgbClr val="FF0000"/>
                </a:solidFill>
              </a:rPr>
              <a:t>SRS: it’s indicated that the pills were taken from a SRS</a:t>
            </a:r>
          </a:p>
        </p:txBody>
      </p: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389768D9-9E4C-4F10-B3B4-4930F75DCDE9}"/>
                  </a:ext>
                </a:extLst>
              </p:cNvPr>
              <p:cNvSpPr txBox="1"/>
              <p:nvPr/>
            </p:nvSpPr>
            <p:spPr>
              <a:xfrm>
                <a:off x="257503" y="3882996"/>
                <a:ext cx="6707654" cy="707886"/>
              </a:xfrm>
              <a:prstGeom prst="rect">
                <a:avLst/>
              </a:prstGeom>
              <a:noFill/>
            </p:spPr>
            <p:txBody>
              <a:bodyPr wrap="square" rtlCol="0">
                <a:spAutoFit/>
              </a:bodyPr>
              <a:lstStyle/>
              <a:p>
                <a:r>
                  <a:rPr lang="en-CA" sz="2000" dirty="0">
                    <a:solidFill>
                      <a:srgbClr val="FF0000"/>
                    </a:solidFill>
                  </a:rPr>
                  <a:t>Normality: Since the sample size is 30, the CLT confirms that approximate normality of the sampling distribution of </a:t>
                </a:r>
                <a14:m>
                  <m:oMath xmlns:m="http://schemas.openxmlformats.org/officeDocument/2006/math">
                    <m:bar>
                      <m:barPr>
                        <m:pos m:val="top"/>
                        <m:ctrlPr>
                          <a:rPr lang="en-CA" sz="2000" i="1" dirty="0" smtClean="0">
                            <a:solidFill>
                              <a:srgbClr val="FF0000"/>
                            </a:solidFill>
                            <a:latin typeface="Cambria Math" panose="02040503050406030204" pitchFamily="18" charset="0"/>
                          </a:rPr>
                        </m:ctrlPr>
                      </m:barPr>
                      <m:e>
                        <m:r>
                          <a:rPr lang="en-CA" sz="2000" b="0" i="1" dirty="0" smtClean="0">
                            <a:solidFill>
                              <a:srgbClr val="FF0000"/>
                            </a:solidFill>
                            <a:latin typeface="Cambria Math" panose="02040503050406030204" pitchFamily="18" charset="0"/>
                          </a:rPr>
                          <m:t>𝑥</m:t>
                        </m:r>
                      </m:e>
                    </m:bar>
                  </m:oMath>
                </a14:m>
                <a:endParaRPr lang="en-CA" sz="2000" dirty="0">
                  <a:solidFill>
                    <a:srgbClr val="FF0000"/>
                  </a:solidFill>
                </a:endParaRPr>
              </a:p>
            </p:txBody>
          </p:sp>
        </mc:Choice>
        <mc:Fallback xmlns="">
          <p:sp>
            <p:nvSpPr>
              <p:cNvPr id="14" name="TextBox 13">
                <a:extLst>
                  <a:ext uri="{FF2B5EF4-FFF2-40B4-BE49-F238E27FC236}">
                    <a16:creationId xmlns:a16="http://schemas.microsoft.com/office/drawing/2014/main" id="{389768D9-9E4C-4F10-B3B4-4930F75DCDE9}"/>
                  </a:ext>
                </a:extLst>
              </p:cNvPr>
              <p:cNvSpPr txBox="1">
                <a:spLocks noRot="1" noChangeAspect="1" noMove="1" noResize="1" noEditPoints="1" noAdjustHandles="1" noChangeArrowheads="1" noChangeShapeType="1" noTextEdit="1"/>
              </p:cNvSpPr>
              <p:nvPr/>
            </p:nvSpPr>
            <p:spPr>
              <a:xfrm>
                <a:off x="257503" y="3882996"/>
                <a:ext cx="6707654" cy="707886"/>
              </a:xfrm>
              <a:prstGeom prst="rect">
                <a:avLst/>
              </a:prstGeom>
              <a:blipFill>
                <a:blip r:embed="rId12"/>
                <a:stretch>
                  <a:fillRect l="-908" t="-5172" b="-14655"/>
                </a:stretch>
              </a:blipFill>
            </p:spPr>
            <p:txBody>
              <a:bodyPr/>
              <a:lstStyle/>
              <a:p>
                <a:r>
                  <a:rPr lang="en-CA">
                    <a:noFill/>
                  </a:rPr>
                  <a:t> </a:t>
                </a:r>
              </a:p>
            </p:txBody>
          </p:sp>
        </mc:Fallback>
      </mc:AlternateContent>
      <p:sp>
        <p:nvSpPr>
          <p:cNvPr id="15" name="TextBox 14">
            <a:extLst>
              <a:ext uri="{FF2B5EF4-FFF2-40B4-BE49-F238E27FC236}">
                <a16:creationId xmlns:a16="http://schemas.microsoft.com/office/drawing/2014/main" id="{A9AFB756-92D9-4B44-B37A-96DFAD2201F9}"/>
              </a:ext>
            </a:extLst>
          </p:cNvPr>
          <p:cNvSpPr txBox="1"/>
          <p:nvPr/>
        </p:nvSpPr>
        <p:spPr>
          <a:xfrm>
            <a:off x="238451" y="4585466"/>
            <a:ext cx="6707654" cy="1015663"/>
          </a:xfrm>
          <a:prstGeom prst="rect">
            <a:avLst/>
          </a:prstGeom>
          <a:noFill/>
        </p:spPr>
        <p:txBody>
          <a:bodyPr wrap="square" rtlCol="0">
            <a:spAutoFit/>
          </a:bodyPr>
          <a:lstStyle/>
          <a:p>
            <a:r>
              <a:rPr lang="en-CA" sz="2000" dirty="0">
                <a:solidFill>
                  <a:srgbClr val="FF0000"/>
                </a:solidFill>
              </a:rPr>
              <a:t>Independence: although all the pills are from the same manufacturing company, we must be willing to assume the amount of drug in each pill is independent of each other.</a:t>
            </a:r>
          </a:p>
        </p:txBody>
      </p:sp>
      <p:sp>
        <p:nvSpPr>
          <p:cNvPr id="16" name="TextBox 15">
            <a:extLst>
              <a:ext uri="{FF2B5EF4-FFF2-40B4-BE49-F238E27FC236}">
                <a16:creationId xmlns:a16="http://schemas.microsoft.com/office/drawing/2014/main" id="{39460904-83AA-496D-918B-2706982DC742}"/>
              </a:ext>
            </a:extLst>
          </p:cNvPr>
          <p:cNvSpPr txBox="1"/>
          <p:nvPr/>
        </p:nvSpPr>
        <p:spPr>
          <a:xfrm>
            <a:off x="7050049" y="2305531"/>
            <a:ext cx="3084143" cy="400110"/>
          </a:xfrm>
          <a:prstGeom prst="rect">
            <a:avLst/>
          </a:prstGeom>
          <a:noFill/>
        </p:spPr>
        <p:txBody>
          <a:bodyPr wrap="square" rtlCol="0">
            <a:spAutoFit/>
          </a:bodyPr>
          <a:lstStyle/>
          <a:p>
            <a:r>
              <a:rPr lang="en-CA" sz="2000" dirty="0">
                <a:solidFill>
                  <a:srgbClr val="FF0000"/>
                </a:solidFill>
              </a:rPr>
              <a:t>Now find the P-value:</a:t>
            </a:r>
          </a:p>
        </p:txBody>
      </p:sp>
      <p:graphicFrame>
        <p:nvGraphicFramePr>
          <p:cNvPr id="17" name="Object 16">
            <a:extLst>
              <a:ext uri="{FF2B5EF4-FFF2-40B4-BE49-F238E27FC236}">
                <a16:creationId xmlns:a16="http://schemas.microsoft.com/office/drawing/2014/main" id="{ED9387B5-4DA4-4236-ACB1-62A6C14966CE}"/>
              </a:ext>
            </a:extLst>
          </p:cNvPr>
          <p:cNvGraphicFramePr>
            <a:graphicFrameLocks noChangeAspect="1"/>
          </p:cNvGraphicFramePr>
          <p:nvPr>
            <p:extLst>
              <p:ext uri="{D42A27DB-BD31-4B8C-83A1-F6EECF244321}">
                <p14:modId xmlns:p14="http://schemas.microsoft.com/office/powerpoint/2010/main" val="799921938"/>
              </p:ext>
            </p:extLst>
          </p:nvPr>
        </p:nvGraphicFramePr>
        <p:xfrm>
          <a:off x="6868740" y="946885"/>
          <a:ext cx="1258888" cy="1260475"/>
        </p:xfrm>
        <a:graphic>
          <a:graphicData uri="http://schemas.openxmlformats.org/presentationml/2006/ole">
            <mc:AlternateContent xmlns:mc="http://schemas.openxmlformats.org/markup-compatibility/2006">
              <mc:Choice xmlns:v="urn:schemas-microsoft-com:vml" Requires="v">
                <p:oleObj name="Equation" r:id="rId13" imgW="634680" imgH="634680" progId="Equation.DSMT4">
                  <p:embed/>
                </p:oleObj>
              </mc:Choice>
              <mc:Fallback>
                <p:oleObj name="Equation" r:id="rId13" imgW="634680" imgH="634680" progId="Equation.DSMT4">
                  <p:embed/>
                  <p:pic>
                    <p:nvPicPr>
                      <p:cNvPr id="17" name="Object 16">
                        <a:extLst>
                          <a:ext uri="{FF2B5EF4-FFF2-40B4-BE49-F238E27FC236}">
                            <a16:creationId xmlns:a16="http://schemas.microsoft.com/office/drawing/2014/main" id="{ED9387B5-4DA4-4236-ACB1-62A6C14966CE}"/>
                          </a:ext>
                        </a:extLst>
                      </p:cNvPr>
                      <p:cNvPicPr/>
                      <p:nvPr/>
                    </p:nvPicPr>
                    <p:blipFill>
                      <a:blip r:embed="rId14"/>
                      <a:stretch>
                        <a:fillRect/>
                      </a:stretch>
                    </p:blipFill>
                    <p:spPr>
                      <a:xfrm>
                        <a:off x="6868740" y="946885"/>
                        <a:ext cx="1258888" cy="1260475"/>
                      </a:xfrm>
                      <a:prstGeom prst="rect">
                        <a:avLst/>
                      </a:prstGeom>
                    </p:spPr>
                  </p:pic>
                </p:oleObj>
              </mc:Fallback>
            </mc:AlternateContent>
          </a:graphicData>
        </a:graphic>
      </p:graphicFrame>
      <p:graphicFrame>
        <p:nvGraphicFramePr>
          <p:cNvPr id="18" name="Object 17">
            <a:extLst>
              <a:ext uri="{FF2B5EF4-FFF2-40B4-BE49-F238E27FC236}">
                <a16:creationId xmlns:a16="http://schemas.microsoft.com/office/drawing/2014/main" id="{3D784574-CD72-464E-9E8A-4FE87BDE6358}"/>
              </a:ext>
            </a:extLst>
          </p:cNvPr>
          <p:cNvGraphicFramePr>
            <a:graphicFrameLocks noChangeAspect="1"/>
          </p:cNvGraphicFramePr>
          <p:nvPr>
            <p:extLst>
              <p:ext uri="{D42A27DB-BD31-4B8C-83A1-F6EECF244321}">
                <p14:modId xmlns:p14="http://schemas.microsoft.com/office/powerpoint/2010/main" val="3443255387"/>
              </p:ext>
            </p:extLst>
          </p:nvPr>
        </p:nvGraphicFramePr>
        <p:xfrm>
          <a:off x="8093498" y="941327"/>
          <a:ext cx="1460500" cy="1260475"/>
        </p:xfrm>
        <a:graphic>
          <a:graphicData uri="http://schemas.openxmlformats.org/presentationml/2006/ole">
            <mc:AlternateContent xmlns:mc="http://schemas.openxmlformats.org/markup-compatibility/2006">
              <mc:Choice xmlns:v="urn:schemas-microsoft-com:vml" Requires="v">
                <p:oleObj name="Equation" r:id="rId15" imgW="736560" imgH="634680" progId="Equation.DSMT4">
                  <p:embed/>
                </p:oleObj>
              </mc:Choice>
              <mc:Fallback>
                <p:oleObj name="Equation" r:id="rId15" imgW="736560" imgH="634680" progId="Equation.DSMT4">
                  <p:embed/>
                  <p:pic>
                    <p:nvPicPr>
                      <p:cNvPr id="18" name="Object 17">
                        <a:extLst>
                          <a:ext uri="{FF2B5EF4-FFF2-40B4-BE49-F238E27FC236}">
                            <a16:creationId xmlns:a16="http://schemas.microsoft.com/office/drawing/2014/main" id="{3D784574-CD72-464E-9E8A-4FE87BDE6358}"/>
                          </a:ext>
                        </a:extLst>
                      </p:cNvPr>
                      <p:cNvPicPr/>
                      <p:nvPr/>
                    </p:nvPicPr>
                    <p:blipFill>
                      <a:blip r:embed="rId16"/>
                      <a:stretch>
                        <a:fillRect/>
                      </a:stretch>
                    </p:blipFill>
                    <p:spPr>
                      <a:xfrm>
                        <a:off x="8093498" y="941327"/>
                        <a:ext cx="1460500" cy="1260475"/>
                      </a:xfrm>
                      <a:prstGeom prst="rect">
                        <a:avLst/>
                      </a:prstGeom>
                    </p:spPr>
                  </p:pic>
                </p:oleObj>
              </mc:Fallback>
            </mc:AlternateContent>
          </a:graphicData>
        </a:graphic>
      </p:graphicFrame>
      <p:graphicFrame>
        <p:nvGraphicFramePr>
          <p:cNvPr id="19" name="Object 18">
            <a:extLst>
              <a:ext uri="{FF2B5EF4-FFF2-40B4-BE49-F238E27FC236}">
                <a16:creationId xmlns:a16="http://schemas.microsoft.com/office/drawing/2014/main" id="{078531F0-296A-40AC-96F2-79A375F6226C}"/>
              </a:ext>
            </a:extLst>
          </p:cNvPr>
          <p:cNvGraphicFramePr>
            <a:graphicFrameLocks noChangeAspect="1"/>
          </p:cNvGraphicFramePr>
          <p:nvPr>
            <p:extLst>
              <p:ext uri="{D42A27DB-BD31-4B8C-83A1-F6EECF244321}">
                <p14:modId xmlns:p14="http://schemas.microsoft.com/office/powerpoint/2010/main" val="3178843566"/>
              </p:ext>
            </p:extLst>
          </p:nvPr>
        </p:nvGraphicFramePr>
        <p:xfrm>
          <a:off x="9553998" y="1069396"/>
          <a:ext cx="1869347" cy="495678"/>
        </p:xfrm>
        <a:graphic>
          <a:graphicData uri="http://schemas.openxmlformats.org/presentationml/2006/ole">
            <mc:AlternateContent xmlns:mc="http://schemas.openxmlformats.org/markup-compatibility/2006">
              <mc:Choice xmlns:v="urn:schemas-microsoft-com:vml" Requires="v">
                <p:oleObj name="Equation" r:id="rId17" imgW="672840" imgH="177480" progId="Equation.DSMT4">
                  <p:embed/>
                </p:oleObj>
              </mc:Choice>
              <mc:Fallback>
                <p:oleObj name="Equation" r:id="rId17" imgW="672840" imgH="177480" progId="Equation.DSMT4">
                  <p:embed/>
                  <p:pic>
                    <p:nvPicPr>
                      <p:cNvPr id="19" name="Object 18">
                        <a:extLst>
                          <a:ext uri="{FF2B5EF4-FFF2-40B4-BE49-F238E27FC236}">
                            <a16:creationId xmlns:a16="http://schemas.microsoft.com/office/drawing/2014/main" id="{078531F0-296A-40AC-96F2-79A375F6226C}"/>
                          </a:ext>
                        </a:extLst>
                      </p:cNvPr>
                      <p:cNvPicPr/>
                      <p:nvPr/>
                    </p:nvPicPr>
                    <p:blipFill>
                      <a:blip r:embed="rId18"/>
                      <a:stretch>
                        <a:fillRect/>
                      </a:stretch>
                    </p:blipFill>
                    <p:spPr>
                      <a:xfrm>
                        <a:off x="9553998" y="1069396"/>
                        <a:ext cx="1869347" cy="495678"/>
                      </a:xfrm>
                      <a:prstGeom prst="rect">
                        <a:avLst/>
                      </a:prstGeom>
                    </p:spPr>
                  </p:pic>
                </p:oleObj>
              </mc:Fallback>
            </mc:AlternateContent>
          </a:graphicData>
        </a:graphic>
      </p:graphicFrame>
      <p:sp>
        <p:nvSpPr>
          <p:cNvPr id="20" name="TextBox 19">
            <a:extLst>
              <a:ext uri="{FF2B5EF4-FFF2-40B4-BE49-F238E27FC236}">
                <a16:creationId xmlns:a16="http://schemas.microsoft.com/office/drawing/2014/main" id="{ABCA4845-CDD8-4773-94B9-10D9A2F79F2D}"/>
              </a:ext>
            </a:extLst>
          </p:cNvPr>
          <p:cNvSpPr txBox="1"/>
          <p:nvPr/>
        </p:nvSpPr>
        <p:spPr>
          <a:xfrm>
            <a:off x="7139778" y="623358"/>
            <a:ext cx="3084143" cy="400110"/>
          </a:xfrm>
          <a:prstGeom prst="rect">
            <a:avLst/>
          </a:prstGeom>
          <a:noFill/>
        </p:spPr>
        <p:txBody>
          <a:bodyPr wrap="square" rtlCol="0">
            <a:spAutoFit/>
          </a:bodyPr>
          <a:lstStyle/>
          <a:p>
            <a:r>
              <a:rPr lang="en-CA" sz="2000" dirty="0">
                <a:solidFill>
                  <a:srgbClr val="FF0000"/>
                </a:solidFill>
              </a:rPr>
              <a:t>Find the test statistic: </a:t>
            </a:r>
          </a:p>
        </p:txBody>
      </p:sp>
      <p:pic>
        <p:nvPicPr>
          <p:cNvPr id="21" name="Picture 20">
            <a:extLst>
              <a:ext uri="{FF2B5EF4-FFF2-40B4-BE49-F238E27FC236}">
                <a16:creationId xmlns:a16="http://schemas.microsoft.com/office/drawing/2014/main" id="{41EC1EE5-9BE2-470A-8B96-00F8C43C034D}"/>
              </a:ext>
            </a:extLst>
          </p:cNvPr>
          <p:cNvPicPr>
            <a:picLocks noChangeAspect="1"/>
          </p:cNvPicPr>
          <p:nvPr/>
        </p:nvPicPr>
        <p:blipFill>
          <a:blip r:embed="rId19"/>
          <a:stretch>
            <a:fillRect/>
          </a:stretch>
        </p:blipFill>
        <p:spPr>
          <a:xfrm>
            <a:off x="7758339" y="2705641"/>
            <a:ext cx="3591318" cy="1250156"/>
          </a:xfrm>
          <a:prstGeom prst="rect">
            <a:avLst/>
          </a:prstGeom>
        </p:spPr>
      </p:pic>
      <p:graphicFrame>
        <p:nvGraphicFramePr>
          <p:cNvPr id="22" name="Object 21">
            <a:extLst>
              <a:ext uri="{FF2B5EF4-FFF2-40B4-BE49-F238E27FC236}">
                <a16:creationId xmlns:a16="http://schemas.microsoft.com/office/drawing/2014/main" id="{AEA5085B-0C30-41AE-B058-049BCBA5C9E7}"/>
              </a:ext>
            </a:extLst>
          </p:cNvPr>
          <p:cNvGraphicFramePr>
            <a:graphicFrameLocks noChangeAspect="1"/>
          </p:cNvGraphicFramePr>
          <p:nvPr>
            <p:extLst>
              <p:ext uri="{D42A27DB-BD31-4B8C-83A1-F6EECF244321}">
                <p14:modId xmlns:p14="http://schemas.microsoft.com/office/powerpoint/2010/main" val="1953092020"/>
              </p:ext>
            </p:extLst>
          </p:nvPr>
        </p:nvGraphicFramePr>
        <p:xfrm>
          <a:off x="8042275" y="3912395"/>
          <a:ext cx="1117600" cy="266700"/>
        </p:xfrm>
        <a:graphic>
          <a:graphicData uri="http://schemas.openxmlformats.org/presentationml/2006/ole">
            <mc:AlternateContent xmlns:mc="http://schemas.openxmlformats.org/markup-compatibility/2006">
              <mc:Choice xmlns:v="urn:schemas-microsoft-com:vml" Requires="v">
                <p:oleObj name="Equation" r:id="rId20" imgW="749160" imgH="177480" progId="Equation.DSMT4">
                  <p:embed/>
                </p:oleObj>
              </mc:Choice>
              <mc:Fallback>
                <p:oleObj name="Equation" r:id="rId20" imgW="749160" imgH="177480" progId="Equation.DSMT4">
                  <p:embed/>
                  <p:pic>
                    <p:nvPicPr>
                      <p:cNvPr id="22" name="Object 21">
                        <a:extLst>
                          <a:ext uri="{FF2B5EF4-FFF2-40B4-BE49-F238E27FC236}">
                            <a16:creationId xmlns:a16="http://schemas.microsoft.com/office/drawing/2014/main" id="{AEA5085B-0C30-41AE-B058-049BCBA5C9E7}"/>
                          </a:ext>
                        </a:extLst>
                      </p:cNvPr>
                      <p:cNvPicPr/>
                      <p:nvPr/>
                    </p:nvPicPr>
                    <p:blipFill>
                      <a:blip r:embed="rId21"/>
                      <a:stretch>
                        <a:fillRect/>
                      </a:stretch>
                    </p:blipFill>
                    <p:spPr>
                      <a:xfrm>
                        <a:off x="8042275" y="3912395"/>
                        <a:ext cx="1117600" cy="266700"/>
                      </a:xfrm>
                      <a:prstGeom prst="rect">
                        <a:avLst/>
                      </a:prstGeom>
                    </p:spPr>
                  </p:pic>
                </p:oleObj>
              </mc:Fallback>
            </mc:AlternateContent>
          </a:graphicData>
        </a:graphic>
      </p:graphicFrame>
      <p:graphicFrame>
        <p:nvGraphicFramePr>
          <p:cNvPr id="23" name="Object 22">
            <a:extLst>
              <a:ext uri="{FF2B5EF4-FFF2-40B4-BE49-F238E27FC236}">
                <a16:creationId xmlns:a16="http://schemas.microsoft.com/office/drawing/2014/main" id="{1442B1B1-32AB-4B68-BB0A-3927CC5D71DA}"/>
              </a:ext>
            </a:extLst>
          </p:cNvPr>
          <p:cNvGraphicFramePr>
            <a:graphicFrameLocks noChangeAspect="1"/>
          </p:cNvGraphicFramePr>
          <p:nvPr>
            <p:extLst>
              <p:ext uri="{D42A27DB-BD31-4B8C-83A1-F6EECF244321}">
                <p14:modId xmlns:p14="http://schemas.microsoft.com/office/powerpoint/2010/main" val="3999335266"/>
              </p:ext>
            </p:extLst>
          </p:nvPr>
        </p:nvGraphicFramePr>
        <p:xfrm>
          <a:off x="10026650" y="3934620"/>
          <a:ext cx="968375" cy="265113"/>
        </p:xfrm>
        <a:graphic>
          <a:graphicData uri="http://schemas.openxmlformats.org/presentationml/2006/ole">
            <mc:AlternateContent xmlns:mc="http://schemas.openxmlformats.org/markup-compatibility/2006">
              <mc:Choice xmlns:v="urn:schemas-microsoft-com:vml" Requires="v">
                <p:oleObj name="Equation" r:id="rId22" imgW="647640" imgH="177480" progId="Equation.DSMT4">
                  <p:embed/>
                </p:oleObj>
              </mc:Choice>
              <mc:Fallback>
                <p:oleObj name="Equation" r:id="rId22" imgW="647640" imgH="177480" progId="Equation.DSMT4">
                  <p:embed/>
                  <p:pic>
                    <p:nvPicPr>
                      <p:cNvPr id="23" name="Object 22">
                        <a:extLst>
                          <a:ext uri="{FF2B5EF4-FFF2-40B4-BE49-F238E27FC236}">
                            <a16:creationId xmlns:a16="http://schemas.microsoft.com/office/drawing/2014/main" id="{1442B1B1-32AB-4B68-BB0A-3927CC5D71DA}"/>
                          </a:ext>
                        </a:extLst>
                      </p:cNvPr>
                      <p:cNvPicPr/>
                      <p:nvPr/>
                    </p:nvPicPr>
                    <p:blipFill>
                      <a:blip r:embed="rId23"/>
                      <a:stretch>
                        <a:fillRect/>
                      </a:stretch>
                    </p:blipFill>
                    <p:spPr>
                      <a:xfrm>
                        <a:off x="10026650" y="3934620"/>
                        <a:ext cx="968375" cy="265113"/>
                      </a:xfrm>
                      <a:prstGeom prst="rect">
                        <a:avLst/>
                      </a:prstGeom>
                    </p:spPr>
                  </p:pic>
                </p:oleObj>
              </mc:Fallback>
            </mc:AlternateContent>
          </a:graphicData>
        </a:graphic>
      </p:graphicFrame>
      <p:graphicFrame>
        <p:nvGraphicFramePr>
          <p:cNvPr id="24" name="Object 23">
            <a:extLst>
              <a:ext uri="{FF2B5EF4-FFF2-40B4-BE49-F238E27FC236}">
                <a16:creationId xmlns:a16="http://schemas.microsoft.com/office/drawing/2014/main" id="{E2CF420B-D06E-4583-B3EA-871CDC49E406}"/>
              </a:ext>
            </a:extLst>
          </p:cNvPr>
          <p:cNvGraphicFramePr>
            <a:graphicFrameLocks noChangeAspect="1"/>
          </p:cNvGraphicFramePr>
          <p:nvPr>
            <p:extLst>
              <p:ext uri="{D42A27DB-BD31-4B8C-83A1-F6EECF244321}">
                <p14:modId xmlns:p14="http://schemas.microsoft.com/office/powerpoint/2010/main" val="2780365360"/>
              </p:ext>
            </p:extLst>
          </p:nvPr>
        </p:nvGraphicFramePr>
        <p:xfrm>
          <a:off x="7864475" y="4155283"/>
          <a:ext cx="3452813" cy="381000"/>
        </p:xfrm>
        <a:graphic>
          <a:graphicData uri="http://schemas.openxmlformats.org/presentationml/2006/ole">
            <mc:AlternateContent xmlns:mc="http://schemas.openxmlformats.org/markup-compatibility/2006">
              <mc:Choice xmlns:v="urn:schemas-microsoft-com:vml" Requires="v">
                <p:oleObj name="Equation" r:id="rId24" imgW="2298600" imgH="253800" progId="Equation.DSMT4">
                  <p:embed/>
                </p:oleObj>
              </mc:Choice>
              <mc:Fallback>
                <p:oleObj name="Equation" r:id="rId24" imgW="2298600" imgH="253800" progId="Equation.DSMT4">
                  <p:embed/>
                  <p:pic>
                    <p:nvPicPr>
                      <p:cNvPr id="24" name="Object 23">
                        <a:extLst>
                          <a:ext uri="{FF2B5EF4-FFF2-40B4-BE49-F238E27FC236}">
                            <a16:creationId xmlns:a16="http://schemas.microsoft.com/office/drawing/2014/main" id="{E2CF420B-D06E-4583-B3EA-871CDC49E406}"/>
                          </a:ext>
                        </a:extLst>
                      </p:cNvPr>
                      <p:cNvPicPr/>
                      <p:nvPr/>
                    </p:nvPicPr>
                    <p:blipFill>
                      <a:blip r:embed="rId25"/>
                      <a:stretch>
                        <a:fillRect/>
                      </a:stretch>
                    </p:blipFill>
                    <p:spPr>
                      <a:xfrm>
                        <a:off x="7864475" y="4155283"/>
                        <a:ext cx="3452813" cy="381000"/>
                      </a:xfrm>
                      <a:prstGeom prst="rect">
                        <a:avLst/>
                      </a:prstGeom>
                    </p:spPr>
                  </p:pic>
                </p:oleObj>
              </mc:Fallback>
            </mc:AlternateContent>
          </a:graphicData>
        </a:graphic>
      </p:graphicFrame>
      <p:graphicFrame>
        <p:nvGraphicFramePr>
          <p:cNvPr id="25" name="Object 24">
            <a:extLst>
              <a:ext uri="{FF2B5EF4-FFF2-40B4-BE49-F238E27FC236}">
                <a16:creationId xmlns:a16="http://schemas.microsoft.com/office/drawing/2014/main" id="{04A6FE75-BD46-4C90-B6E0-10CA5ED8C73E}"/>
              </a:ext>
            </a:extLst>
          </p:cNvPr>
          <p:cNvGraphicFramePr>
            <a:graphicFrameLocks noChangeAspect="1"/>
          </p:cNvGraphicFramePr>
          <p:nvPr>
            <p:extLst>
              <p:ext uri="{D42A27DB-BD31-4B8C-83A1-F6EECF244321}">
                <p14:modId xmlns:p14="http://schemas.microsoft.com/office/powerpoint/2010/main" val="1114501965"/>
              </p:ext>
            </p:extLst>
          </p:nvPr>
        </p:nvGraphicFramePr>
        <p:xfrm>
          <a:off x="8537011" y="4536283"/>
          <a:ext cx="1417408" cy="380999"/>
        </p:xfrm>
        <a:graphic>
          <a:graphicData uri="http://schemas.openxmlformats.org/presentationml/2006/ole">
            <mc:AlternateContent xmlns:mc="http://schemas.openxmlformats.org/markup-compatibility/2006">
              <mc:Choice xmlns:v="urn:schemas-microsoft-com:vml" Requires="v">
                <p:oleObj name="Equation" r:id="rId26" imgW="660240" imgH="177480" progId="Equation.DSMT4">
                  <p:embed/>
                </p:oleObj>
              </mc:Choice>
              <mc:Fallback>
                <p:oleObj name="Equation" r:id="rId26" imgW="660240" imgH="177480" progId="Equation.DSMT4">
                  <p:embed/>
                  <p:pic>
                    <p:nvPicPr>
                      <p:cNvPr id="25" name="Object 24">
                        <a:extLst>
                          <a:ext uri="{FF2B5EF4-FFF2-40B4-BE49-F238E27FC236}">
                            <a16:creationId xmlns:a16="http://schemas.microsoft.com/office/drawing/2014/main" id="{04A6FE75-BD46-4C90-B6E0-10CA5ED8C73E}"/>
                          </a:ext>
                        </a:extLst>
                      </p:cNvPr>
                      <p:cNvPicPr/>
                      <p:nvPr/>
                    </p:nvPicPr>
                    <p:blipFill>
                      <a:blip r:embed="rId27"/>
                      <a:stretch>
                        <a:fillRect/>
                      </a:stretch>
                    </p:blipFill>
                    <p:spPr>
                      <a:xfrm>
                        <a:off x="8537011" y="4536283"/>
                        <a:ext cx="1417408" cy="380999"/>
                      </a:xfrm>
                      <a:prstGeom prst="rect">
                        <a:avLst/>
                      </a:prstGeom>
                    </p:spPr>
                  </p:pic>
                </p:oleObj>
              </mc:Fallback>
            </mc:AlternateContent>
          </a:graphicData>
        </a:graphic>
      </p:graphicFrame>
      <p:sp>
        <p:nvSpPr>
          <p:cNvPr id="26" name="TextBox 25">
            <a:extLst>
              <a:ext uri="{FF2B5EF4-FFF2-40B4-BE49-F238E27FC236}">
                <a16:creationId xmlns:a16="http://schemas.microsoft.com/office/drawing/2014/main" id="{83F1DF12-C39A-4719-882C-0E0CBEA88BDC}"/>
              </a:ext>
            </a:extLst>
          </p:cNvPr>
          <p:cNvSpPr txBox="1"/>
          <p:nvPr/>
        </p:nvSpPr>
        <p:spPr>
          <a:xfrm>
            <a:off x="6784698" y="5061446"/>
            <a:ext cx="5318083" cy="1323439"/>
          </a:xfrm>
          <a:prstGeom prst="rect">
            <a:avLst/>
          </a:prstGeom>
          <a:noFill/>
        </p:spPr>
        <p:txBody>
          <a:bodyPr wrap="square" rtlCol="0">
            <a:spAutoFit/>
          </a:bodyPr>
          <a:lstStyle/>
          <a:p>
            <a:r>
              <a:rPr lang="en-CA" sz="2000" dirty="0">
                <a:solidFill>
                  <a:srgbClr val="FF0000"/>
                </a:solidFill>
              </a:rPr>
              <a:t>Since the P-value is greater than our desired significance level of 0.05, we would fail to reject Ho and accept that the pills are manufactured within standard levels of </a:t>
            </a:r>
            <a:r>
              <a:rPr lang="en-CA" sz="2000" dirty="0"/>
              <a:t>Chlortalidone</a:t>
            </a:r>
            <a:endParaRPr lang="en-CA" sz="2000" dirty="0">
              <a:solidFill>
                <a:srgbClr val="FF0000"/>
              </a:solidFill>
            </a:endParaRPr>
          </a:p>
        </p:txBody>
      </p:sp>
    </p:spTree>
    <p:extLst>
      <p:ext uri="{BB962C8B-B14F-4D97-AF65-F5344CB8AC3E}">
        <p14:creationId xmlns:p14="http://schemas.microsoft.com/office/powerpoint/2010/main" val="1681986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fade">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fade">
                                      <p:cBhvr>
                                        <p:cTn id="52" dur="5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fade">
                                      <p:cBhvr>
                                        <p:cTn id="57" dur="500"/>
                                        <p:tgtEl>
                                          <p:spTgt spid="15"/>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fade">
                                      <p:cBhvr>
                                        <p:cTn id="62" dur="500"/>
                                        <p:tgtEl>
                                          <p:spTgt spid="16"/>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17"/>
                                        </p:tgtEl>
                                        <p:attrNameLst>
                                          <p:attrName>style.visibility</p:attrName>
                                        </p:attrNameLst>
                                      </p:cBhvr>
                                      <p:to>
                                        <p:strVal val="visible"/>
                                      </p:to>
                                    </p:set>
                                    <p:animEffect transition="in" filter="fade">
                                      <p:cBhvr>
                                        <p:cTn id="67" dur="500"/>
                                        <p:tgtEl>
                                          <p:spTgt spid="17"/>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18"/>
                                        </p:tgtEl>
                                        <p:attrNameLst>
                                          <p:attrName>style.visibility</p:attrName>
                                        </p:attrNameLst>
                                      </p:cBhvr>
                                      <p:to>
                                        <p:strVal val="visible"/>
                                      </p:to>
                                    </p:set>
                                    <p:animEffect transition="in" filter="fade">
                                      <p:cBhvr>
                                        <p:cTn id="72" dur="500"/>
                                        <p:tgtEl>
                                          <p:spTgt spid="18"/>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19"/>
                                        </p:tgtEl>
                                        <p:attrNameLst>
                                          <p:attrName>style.visibility</p:attrName>
                                        </p:attrNameLst>
                                      </p:cBhvr>
                                      <p:to>
                                        <p:strVal val="visible"/>
                                      </p:to>
                                    </p:set>
                                    <p:animEffect transition="in" filter="fade">
                                      <p:cBhvr>
                                        <p:cTn id="77" dur="500"/>
                                        <p:tgtEl>
                                          <p:spTgt spid="19"/>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20"/>
                                        </p:tgtEl>
                                        <p:attrNameLst>
                                          <p:attrName>style.visibility</p:attrName>
                                        </p:attrNameLst>
                                      </p:cBhvr>
                                      <p:to>
                                        <p:strVal val="visible"/>
                                      </p:to>
                                    </p:set>
                                    <p:animEffect transition="in" filter="fade">
                                      <p:cBhvr>
                                        <p:cTn id="82" dur="500"/>
                                        <p:tgtEl>
                                          <p:spTgt spid="20"/>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21"/>
                                        </p:tgtEl>
                                        <p:attrNameLst>
                                          <p:attrName>style.visibility</p:attrName>
                                        </p:attrNameLst>
                                      </p:cBhvr>
                                      <p:to>
                                        <p:strVal val="visible"/>
                                      </p:to>
                                    </p:set>
                                    <p:animEffect transition="in" filter="fade">
                                      <p:cBhvr>
                                        <p:cTn id="87" dur="500"/>
                                        <p:tgtEl>
                                          <p:spTgt spid="21"/>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nodeType="clickEffect">
                                  <p:stCondLst>
                                    <p:cond delay="0"/>
                                  </p:stCondLst>
                                  <p:childTnLst>
                                    <p:set>
                                      <p:cBhvr>
                                        <p:cTn id="91" dur="1" fill="hold">
                                          <p:stCondLst>
                                            <p:cond delay="0"/>
                                          </p:stCondLst>
                                        </p:cTn>
                                        <p:tgtEl>
                                          <p:spTgt spid="22"/>
                                        </p:tgtEl>
                                        <p:attrNameLst>
                                          <p:attrName>style.visibility</p:attrName>
                                        </p:attrNameLst>
                                      </p:cBhvr>
                                      <p:to>
                                        <p:strVal val="visible"/>
                                      </p:to>
                                    </p:set>
                                    <p:animEffect transition="in" filter="fade">
                                      <p:cBhvr>
                                        <p:cTn id="92" dur="500"/>
                                        <p:tgtEl>
                                          <p:spTgt spid="22"/>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nodeType="clickEffect">
                                  <p:stCondLst>
                                    <p:cond delay="0"/>
                                  </p:stCondLst>
                                  <p:childTnLst>
                                    <p:set>
                                      <p:cBhvr>
                                        <p:cTn id="96" dur="1" fill="hold">
                                          <p:stCondLst>
                                            <p:cond delay="0"/>
                                          </p:stCondLst>
                                        </p:cTn>
                                        <p:tgtEl>
                                          <p:spTgt spid="23"/>
                                        </p:tgtEl>
                                        <p:attrNameLst>
                                          <p:attrName>style.visibility</p:attrName>
                                        </p:attrNameLst>
                                      </p:cBhvr>
                                      <p:to>
                                        <p:strVal val="visible"/>
                                      </p:to>
                                    </p:set>
                                    <p:animEffect transition="in" filter="fade">
                                      <p:cBhvr>
                                        <p:cTn id="97" dur="500"/>
                                        <p:tgtEl>
                                          <p:spTgt spid="23"/>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nodeType="clickEffect">
                                  <p:stCondLst>
                                    <p:cond delay="0"/>
                                  </p:stCondLst>
                                  <p:childTnLst>
                                    <p:set>
                                      <p:cBhvr>
                                        <p:cTn id="101" dur="1" fill="hold">
                                          <p:stCondLst>
                                            <p:cond delay="0"/>
                                          </p:stCondLst>
                                        </p:cTn>
                                        <p:tgtEl>
                                          <p:spTgt spid="24"/>
                                        </p:tgtEl>
                                        <p:attrNameLst>
                                          <p:attrName>style.visibility</p:attrName>
                                        </p:attrNameLst>
                                      </p:cBhvr>
                                      <p:to>
                                        <p:strVal val="visible"/>
                                      </p:to>
                                    </p:set>
                                    <p:animEffect transition="in" filter="fade">
                                      <p:cBhvr>
                                        <p:cTn id="102" dur="500"/>
                                        <p:tgtEl>
                                          <p:spTgt spid="24"/>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nodeType="clickEffect">
                                  <p:stCondLst>
                                    <p:cond delay="0"/>
                                  </p:stCondLst>
                                  <p:childTnLst>
                                    <p:set>
                                      <p:cBhvr>
                                        <p:cTn id="106" dur="1" fill="hold">
                                          <p:stCondLst>
                                            <p:cond delay="0"/>
                                          </p:stCondLst>
                                        </p:cTn>
                                        <p:tgtEl>
                                          <p:spTgt spid="25"/>
                                        </p:tgtEl>
                                        <p:attrNameLst>
                                          <p:attrName>style.visibility</p:attrName>
                                        </p:attrNameLst>
                                      </p:cBhvr>
                                      <p:to>
                                        <p:strVal val="visible"/>
                                      </p:to>
                                    </p:set>
                                    <p:animEffect transition="in" filter="fade">
                                      <p:cBhvr>
                                        <p:cTn id="107" dur="500"/>
                                        <p:tgtEl>
                                          <p:spTgt spid="25"/>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grpId="0" nodeType="clickEffect">
                                  <p:stCondLst>
                                    <p:cond delay="0"/>
                                  </p:stCondLst>
                                  <p:childTnLst>
                                    <p:set>
                                      <p:cBhvr>
                                        <p:cTn id="111" dur="1" fill="hold">
                                          <p:stCondLst>
                                            <p:cond delay="0"/>
                                          </p:stCondLst>
                                        </p:cTn>
                                        <p:tgtEl>
                                          <p:spTgt spid="26"/>
                                        </p:tgtEl>
                                        <p:attrNameLst>
                                          <p:attrName>style.visibility</p:attrName>
                                        </p:attrNameLst>
                                      </p:cBhvr>
                                      <p:to>
                                        <p:strVal val="visible"/>
                                      </p:to>
                                    </p:set>
                                    <p:animEffect transition="in" filter="fade">
                                      <p:cBhvr>
                                        <p:cTn id="112"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11" grpId="0"/>
      <p:bldP spid="12" grpId="0"/>
      <p:bldP spid="13" grpId="0"/>
      <p:bldP spid="14" grpId="0"/>
      <p:bldP spid="15" grpId="0"/>
      <p:bldP spid="16" grpId="0"/>
      <p:bldP spid="20" grpId="0"/>
      <p:bldP spid="2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675A70-E818-4BC7-880E-1DC2BA19A848}"/>
              </a:ext>
            </a:extLst>
          </p:cNvPr>
          <p:cNvSpPr>
            <a:spLocks noGrp="1"/>
          </p:cNvSpPr>
          <p:nvPr>
            <p:ph idx="1"/>
          </p:nvPr>
        </p:nvSpPr>
        <p:spPr>
          <a:xfrm>
            <a:off x="457200" y="557213"/>
            <a:ext cx="10896600" cy="5619750"/>
          </a:xfrm>
        </p:spPr>
        <p:txBody>
          <a:bodyPr/>
          <a:lstStyle/>
          <a:p>
            <a:pPr marL="0" indent="0">
              <a:buNone/>
            </a:pPr>
            <a:r>
              <a:rPr lang="en-CA" dirty="0"/>
              <a:t>b) A type I error is where we reject Ho when it is true.  For example, we conclude that the pills are not to standard when they actually have the correct mean of medical content.  A consequence is that resources will be wasted to correct a problem that doesn’t exist.</a:t>
            </a:r>
          </a:p>
          <a:p>
            <a:pPr marL="0" indent="0">
              <a:buNone/>
            </a:pPr>
            <a:endParaRPr lang="en-CA" dirty="0"/>
          </a:p>
          <a:p>
            <a:pPr marL="0" indent="0">
              <a:buNone/>
            </a:pPr>
            <a:r>
              <a:rPr lang="en-CA" dirty="0"/>
              <a:t>A type II error is where we fail to reject Ho when it is false.  An example is where the medical content is less than desired but we assume that it is up to standard.  A consequence is that people that are using the medicine may not get enough/or too many of the drug content.  This could lead to health complications and maybe even to lives being lost.</a:t>
            </a:r>
          </a:p>
        </p:txBody>
      </p:sp>
    </p:spTree>
    <p:extLst>
      <p:ext uri="{BB962C8B-B14F-4D97-AF65-F5344CB8AC3E}">
        <p14:creationId xmlns:p14="http://schemas.microsoft.com/office/powerpoint/2010/main" val="9541120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3D3BB1-967F-4866-84CE-6C89A2BEAB91}"/>
              </a:ext>
            </a:extLst>
          </p:cNvPr>
          <p:cNvSpPr>
            <a:spLocks noGrp="1"/>
          </p:cNvSpPr>
          <p:nvPr>
            <p:ph idx="1"/>
          </p:nvPr>
        </p:nvSpPr>
        <p:spPr>
          <a:xfrm>
            <a:off x="170144" y="213123"/>
            <a:ext cx="11358563" cy="678656"/>
          </a:xfrm>
        </p:spPr>
        <p:txBody>
          <a:bodyPr/>
          <a:lstStyle/>
          <a:p>
            <a:pPr marL="0" indent="0">
              <a:buNone/>
            </a:pPr>
            <a:r>
              <a:rPr lang="en-CA" dirty="0"/>
              <a:t>C) Assume that this is the sampling distribution with Ho being true:</a:t>
            </a:r>
          </a:p>
        </p:txBody>
      </p:sp>
      <p:pic>
        <p:nvPicPr>
          <p:cNvPr id="4" name="Picture 3">
            <a:extLst>
              <a:ext uri="{FF2B5EF4-FFF2-40B4-BE49-F238E27FC236}">
                <a16:creationId xmlns:a16="http://schemas.microsoft.com/office/drawing/2014/main" id="{216F6F2E-A8AA-402F-B545-C271CC3C54CA}"/>
              </a:ext>
            </a:extLst>
          </p:cNvPr>
          <p:cNvPicPr>
            <a:picLocks noChangeAspect="1"/>
          </p:cNvPicPr>
          <p:nvPr/>
        </p:nvPicPr>
        <p:blipFill>
          <a:blip r:embed="rId3"/>
          <a:stretch>
            <a:fillRect/>
          </a:stretch>
        </p:blipFill>
        <p:spPr>
          <a:xfrm>
            <a:off x="3321843" y="4129089"/>
            <a:ext cx="4257807" cy="1907382"/>
          </a:xfrm>
          <a:prstGeom prst="rect">
            <a:avLst/>
          </a:prstGeom>
        </p:spPr>
      </p:pic>
      <p:cxnSp>
        <p:nvCxnSpPr>
          <p:cNvPr id="6" name="Straight Connector 5">
            <a:extLst>
              <a:ext uri="{FF2B5EF4-FFF2-40B4-BE49-F238E27FC236}">
                <a16:creationId xmlns:a16="http://schemas.microsoft.com/office/drawing/2014/main" id="{0AB2E4EB-3C42-485B-934C-ACEDFC69617A}"/>
              </a:ext>
            </a:extLst>
          </p:cNvPr>
          <p:cNvCxnSpPr/>
          <p:nvPr/>
        </p:nvCxnSpPr>
        <p:spPr>
          <a:xfrm flipH="1">
            <a:off x="-157162" y="5957888"/>
            <a:ext cx="8143875"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graphicFrame>
        <p:nvGraphicFramePr>
          <p:cNvPr id="7" name="Object 6">
            <a:extLst>
              <a:ext uri="{FF2B5EF4-FFF2-40B4-BE49-F238E27FC236}">
                <a16:creationId xmlns:a16="http://schemas.microsoft.com/office/drawing/2014/main" id="{FA247D85-8834-4599-98BC-CA441230B69C}"/>
              </a:ext>
            </a:extLst>
          </p:cNvPr>
          <p:cNvGraphicFramePr>
            <a:graphicFrameLocks noChangeAspect="1"/>
          </p:cNvGraphicFramePr>
          <p:nvPr>
            <p:extLst>
              <p:ext uri="{D42A27DB-BD31-4B8C-83A1-F6EECF244321}">
                <p14:modId xmlns:p14="http://schemas.microsoft.com/office/powerpoint/2010/main" val="3487637992"/>
              </p:ext>
            </p:extLst>
          </p:nvPr>
        </p:nvGraphicFramePr>
        <p:xfrm>
          <a:off x="5039584" y="5965032"/>
          <a:ext cx="804004" cy="253896"/>
        </p:xfrm>
        <a:graphic>
          <a:graphicData uri="http://schemas.openxmlformats.org/presentationml/2006/ole">
            <mc:AlternateContent xmlns:mc="http://schemas.openxmlformats.org/markup-compatibility/2006">
              <mc:Choice xmlns:v="urn:schemas-microsoft-com:vml" Requires="v">
                <p:oleObj name="Equation" r:id="rId4" imgW="647640" imgH="203040" progId="Equation.DSMT4">
                  <p:embed/>
                </p:oleObj>
              </mc:Choice>
              <mc:Fallback>
                <p:oleObj name="Equation" r:id="rId4" imgW="647640" imgH="203040" progId="Equation.DSMT4">
                  <p:embed/>
                  <p:pic>
                    <p:nvPicPr>
                      <p:cNvPr id="7" name="Object 6">
                        <a:extLst>
                          <a:ext uri="{FF2B5EF4-FFF2-40B4-BE49-F238E27FC236}">
                            <a16:creationId xmlns:a16="http://schemas.microsoft.com/office/drawing/2014/main" id="{FA247D85-8834-4599-98BC-CA441230B69C}"/>
                          </a:ext>
                        </a:extLst>
                      </p:cNvPr>
                      <p:cNvPicPr/>
                      <p:nvPr/>
                    </p:nvPicPr>
                    <p:blipFill>
                      <a:blip r:embed="rId5"/>
                      <a:stretch>
                        <a:fillRect/>
                      </a:stretch>
                    </p:blipFill>
                    <p:spPr>
                      <a:xfrm>
                        <a:off x="5039584" y="5965032"/>
                        <a:ext cx="804004" cy="253896"/>
                      </a:xfrm>
                      <a:prstGeom prst="rect">
                        <a:avLst/>
                      </a:prstGeom>
                    </p:spPr>
                  </p:pic>
                </p:oleObj>
              </mc:Fallback>
            </mc:AlternateContent>
          </a:graphicData>
        </a:graphic>
      </p:graphicFrame>
      <mc:AlternateContent xmlns:mc="http://schemas.openxmlformats.org/markup-compatibility/2006" xmlns:a14="http://schemas.microsoft.com/office/drawing/2010/main">
        <mc:Choice Requires="a14">
          <p:sp>
            <p:nvSpPr>
              <p:cNvPr id="8" name="Content Placeholder 2">
                <a:extLst>
                  <a:ext uri="{FF2B5EF4-FFF2-40B4-BE49-F238E27FC236}">
                    <a16:creationId xmlns:a16="http://schemas.microsoft.com/office/drawing/2014/main" id="{E88C4E6B-0B49-473D-AAAE-A8AAC9D001B1}"/>
                  </a:ext>
                </a:extLst>
              </p:cNvPr>
              <p:cNvSpPr txBox="1">
                <a:spLocks/>
              </p:cNvSpPr>
              <p:nvPr/>
            </p:nvSpPr>
            <p:spPr>
              <a:xfrm>
                <a:off x="314326" y="706496"/>
                <a:ext cx="11358563" cy="165496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CA" dirty="0"/>
                  <a:t>Ho is rejected at the 5% significance level, so the tail area will be 2.5%.</a:t>
                </a:r>
              </a:p>
              <a:p>
                <a:pPr marL="0" indent="0">
                  <a:buFont typeface="Arial" panose="020B0604020202020204" pitchFamily="34" charset="0"/>
                  <a:buNone/>
                </a:pPr>
                <a:r>
                  <a:rPr lang="en-CA" dirty="0"/>
                  <a:t>So find the t-critical values and </a:t>
                </a:r>
                <a14:m>
                  <m:oMath xmlns:m="http://schemas.openxmlformats.org/officeDocument/2006/math">
                    <m:acc>
                      <m:accPr>
                        <m:chr m:val="̅"/>
                        <m:ctrlPr>
                          <a:rPr lang="en-CA" i="1" smtClean="0">
                            <a:latin typeface="Cambria Math" panose="02040503050406030204" pitchFamily="18" charset="0"/>
                          </a:rPr>
                        </m:ctrlPr>
                      </m:accPr>
                      <m:e>
                        <m:r>
                          <a:rPr lang="en-CA" b="0" i="1" smtClean="0">
                            <a:latin typeface="Cambria Math" panose="02040503050406030204" pitchFamily="18" charset="0"/>
                          </a:rPr>
                          <m:t>𝑥</m:t>
                        </m:r>
                      </m:e>
                    </m:acc>
                    <m:r>
                      <a:rPr lang="en-CA" b="0" i="1" smtClean="0">
                        <a:latin typeface="Cambria Math" panose="02040503050406030204" pitchFamily="18" charset="0"/>
                      </a:rPr>
                      <m:t>  </m:t>
                    </m:r>
                  </m:oMath>
                </a14:m>
                <a:r>
                  <a:rPr lang="en-CA" dirty="0"/>
                  <a:t>where the tail area is 2.5% with a DF of 29</a:t>
                </a:r>
              </a:p>
            </p:txBody>
          </p:sp>
        </mc:Choice>
        <mc:Fallback xmlns="">
          <p:sp>
            <p:nvSpPr>
              <p:cNvPr id="8" name="Content Placeholder 2">
                <a:extLst>
                  <a:ext uri="{FF2B5EF4-FFF2-40B4-BE49-F238E27FC236}">
                    <a16:creationId xmlns:a16="http://schemas.microsoft.com/office/drawing/2014/main" id="{E88C4E6B-0B49-473D-AAAE-A8AAC9D001B1}"/>
                  </a:ext>
                </a:extLst>
              </p:cNvPr>
              <p:cNvSpPr txBox="1">
                <a:spLocks noRot="1" noChangeAspect="1" noMove="1" noResize="1" noEditPoints="1" noAdjustHandles="1" noChangeArrowheads="1" noChangeShapeType="1" noTextEdit="1"/>
              </p:cNvSpPr>
              <p:nvPr/>
            </p:nvSpPr>
            <p:spPr>
              <a:xfrm>
                <a:off x="314326" y="706496"/>
                <a:ext cx="11358563" cy="1654961"/>
              </a:xfrm>
              <a:prstGeom prst="rect">
                <a:avLst/>
              </a:prstGeom>
              <a:blipFill>
                <a:blip r:embed="rId7"/>
                <a:stretch>
                  <a:fillRect l="-1127" t="-6273"/>
                </a:stretch>
              </a:blipFill>
            </p:spPr>
            <p:txBody>
              <a:bodyPr/>
              <a:lstStyle/>
              <a:p>
                <a:r>
                  <a:rPr lang="en-CA">
                    <a:noFill/>
                  </a:rPr>
                  <a:t> </a:t>
                </a:r>
              </a:p>
            </p:txBody>
          </p:sp>
        </mc:Fallback>
      </mc:AlternateContent>
      <p:graphicFrame>
        <p:nvGraphicFramePr>
          <p:cNvPr id="9" name="Object 8">
            <a:extLst>
              <a:ext uri="{FF2B5EF4-FFF2-40B4-BE49-F238E27FC236}">
                <a16:creationId xmlns:a16="http://schemas.microsoft.com/office/drawing/2014/main" id="{2182E33B-E44B-48FA-A818-58BEFA67D6F5}"/>
              </a:ext>
            </a:extLst>
          </p:cNvPr>
          <p:cNvGraphicFramePr>
            <a:graphicFrameLocks noChangeAspect="1"/>
          </p:cNvGraphicFramePr>
          <p:nvPr>
            <p:extLst>
              <p:ext uri="{D42A27DB-BD31-4B8C-83A1-F6EECF244321}">
                <p14:modId xmlns:p14="http://schemas.microsoft.com/office/powerpoint/2010/main" val="1065659903"/>
              </p:ext>
            </p:extLst>
          </p:nvPr>
        </p:nvGraphicFramePr>
        <p:xfrm>
          <a:off x="433386" y="1650997"/>
          <a:ext cx="3565809" cy="478632"/>
        </p:xfrm>
        <a:graphic>
          <a:graphicData uri="http://schemas.openxmlformats.org/presentationml/2006/ole">
            <mc:AlternateContent xmlns:mc="http://schemas.openxmlformats.org/markup-compatibility/2006">
              <mc:Choice xmlns:v="urn:schemas-microsoft-com:vml" Requires="v">
                <p:oleObj name="Equation" r:id="rId8" imgW="1892160" imgH="253800" progId="Equation.DSMT4">
                  <p:embed/>
                </p:oleObj>
              </mc:Choice>
              <mc:Fallback>
                <p:oleObj name="Equation" r:id="rId8" imgW="1892160" imgH="253800" progId="Equation.DSMT4">
                  <p:embed/>
                  <p:pic>
                    <p:nvPicPr>
                      <p:cNvPr id="9" name="Object 8">
                        <a:extLst>
                          <a:ext uri="{FF2B5EF4-FFF2-40B4-BE49-F238E27FC236}">
                            <a16:creationId xmlns:a16="http://schemas.microsoft.com/office/drawing/2014/main" id="{2182E33B-E44B-48FA-A818-58BEFA67D6F5}"/>
                          </a:ext>
                        </a:extLst>
                      </p:cNvPr>
                      <p:cNvPicPr/>
                      <p:nvPr/>
                    </p:nvPicPr>
                    <p:blipFill>
                      <a:blip r:embed="rId9"/>
                      <a:stretch>
                        <a:fillRect/>
                      </a:stretch>
                    </p:blipFill>
                    <p:spPr>
                      <a:xfrm>
                        <a:off x="433386" y="1650997"/>
                        <a:ext cx="3565809" cy="478632"/>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32B4C8D8-9505-4276-9F44-D3B20E88C0A1}"/>
              </a:ext>
            </a:extLst>
          </p:cNvPr>
          <p:cNvGraphicFramePr>
            <a:graphicFrameLocks noChangeAspect="1"/>
          </p:cNvGraphicFramePr>
          <p:nvPr>
            <p:extLst>
              <p:ext uri="{D42A27DB-BD31-4B8C-83A1-F6EECF244321}">
                <p14:modId xmlns:p14="http://schemas.microsoft.com/office/powerpoint/2010/main" val="1650505264"/>
              </p:ext>
            </p:extLst>
          </p:nvPr>
        </p:nvGraphicFramePr>
        <p:xfrm>
          <a:off x="3341688" y="5961063"/>
          <a:ext cx="1339850" cy="765175"/>
        </p:xfrm>
        <a:graphic>
          <a:graphicData uri="http://schemas.openxmlformats.org/presentationml/2006/ole">
            <mc:AlternateContent xmlns:mc="http://schemas.openxmlformats.org/markup-compatibility/2006">
              <mc:Choice xmlns:v="urn:schemas-microsoft-com:vml" Requires="v">
                <p:oleObj name="Equation" r:id="rId10" imgW="711000" imgH="406080" progId="Equation.DSMT4">
                  <p:embed/>
                </p:oleObj>
              </mc:Choice>
              <mc:Fallback>
                <p:oleObj name="Equation" r:id="rId10" imgW="711000" imgH="406080" progId="Equation.DSMT4">
                  <p:embed/>
                  <p:pic>
                    <p:nvPicPr>
                      <p:cNvPr id="10" name="Object 9">
                        <a:extLst>
                          <a:ext uri="{FF2B5EF4-FFF2-40B4-BE49-F238E27FC236}">
                            <a16:creationId xmlns:a16="http://schemas.microsoft.com/office/drawing/2014/main" id="{32B4C8D8-9505-4276-9F44-D3B20E88C0A1}"/>
                          </a:ext>
                        </a:extLst>
                      </p:cNvPr>
                      <p:cNvPicPr/>
                      <p:nvPr/>
                    </p:nvPicPr>
                    <p:blipFill>
                      <a:blip r:embed="rId11"/>
                      <a:stretch>
                        <a:fillRect/>
                      </a:stretch>
                    </p:blipFill>
                    <p:spPr>
                      <a:xfrm>
                        <a:off x="3341688" y="5961063"/>
                        <a:ext cx="1339850" cy="765175"/>
                      </a:xfrm>
                      <a:prstGeom prst="rect">
                        <a:avLst/>
                      </a:prstGeom>
                    </p:spPr>
                  </p:pic>
                </p:oleObj>
              </mc:Fallback>
            </mc:AlternateContent>
          </a:graphicData>
        </a:graphic>
      </p:graphicFrame>
      <p:graphicFrame>
        <p:nvGraphicFramePr>
          <p:cNvPr id="11" name="Object 10">
            <a:extLst>
              <a:ext uri="{FF2B5EF4-FFF2-40B4-BE49-F238E27FC236}">
                <a16:creationId xmlns:a16="http://schemas.microsoft.com/office/drawing/2014/main" id="{7A6E635E-2DF8-475D-B212-B4D446E14B8E}"/>
              </a:ext>
            </a:extLst>
          </p:cNvPr>
          <p:cNvGraphicFramePr>
            <a:graphicFrameLocks noChangeAspect="1"/>
          </p:cNvGraphicFramePr>
          <p:nvPr>
            <p:extLst>
              <p:ext uri="{D42A27DB-BD31-4B8C-83A1-F6EECF244321}">
                <p14:modId xmlns:p14="http://schemas.microsoft.com/office/powerpoint/2010/main" val="2218044708"/>
              </p:ext>
            </p:extLst>
          </p:nvPr>
        </p:nvGraphicFramePr>
        <p:xfrm>
          <a:off x="6246813" y="5984875"/>
          <a:ext cx="1341437" cy="765175"/>
        </p:xfrm>
        <a:graphic>
          <a:graphicData uri="http://schemas.openxmlformats.org/presentationml/2006/ole">
            <mc:AlternateContent xmlns:mc="http://schemas.openxmlformats.org/markup-compatibility/2006">
              <mc:Choice xmlns:v="urn:schemas-microsoft-com:vml" Requires="v">
                <p:oleObj name="Equation" r:id="rId12" imgW="711000" imgH="406080" progId="Equation.DSMT4">
                  <p:embed/>
                </p:oleObj>
              </mc:Choice>
              <mc:Fallback>
                <p:oleObj name="Equation" r:id="rId12" imgW="711000" imgH="406080" progId="Equation.DSMT4">
                  <p:embed/>
                  <p:pic>
                    <p:nvPicPr>
                      <p:cNvPr id="11" name="Object 10">
                        <a:extLst>
                          <a:ext uri="{FF2B5EF4-FFF2-40B4-BE49-F238E27FC236}">
                            <a16:creationId xmlns:a16="http://schemas.microsoft.com/office/drawing/2014/main" id="{7A6E635E-2DF8-475D-B212-B4D446E14B8E}"/>
                          </a:ext>
                        </a:extLst>
                      </p:cNvPr>
                      <p:cNvPicPr/>
                      <p:nvPr/>
                    </p:nvPicPr>
                    <p:blipFill>
                      <a:blip r:embed="rId13"/>
                      <a:stretch>
                        <a:fillRect/>
                      </a:stretch>
                    </p:blipFill>
                    <p:spPr>
                      <a:xfrm>
                        <a:off x="6246813" y="5984875"/>
                        <a:ext cx="1341437" cy="765175"/>
                      </a:xfrm>
                      <a:prstGeom prst="rect">
                        <a:avLst/>
                      </a:prstGeom>
                    </p:spPr>
                  </p:pic>
                </p:oleObj>
              </mc:Fallback>
            </mc:AlternateContent>
          </a:graphicData>
        </a:graphic>
      </p:graphicFrame>
      <p:sp>
        <p:nvSpPr>
          <p:cNvPr id="12" name="Content Placeholder 2">
            <a:extLst>
              <a:ext uri="{FF2B5EF4-FFF2-40B4-BE49-F238E27FC236}">
                <a16:creationId xmlns:a16="http://schemas.microsoft.com/office/drawing/2014/main" id="{3094D533-3F0A-4A01-9A2B-2B31220EE908}"/>
              </a:ext>
            </a:extLst>
          </p:cNvPr>
          <p:cNvSpPr txBox="1">
            <a:spLocks/>
          </p:cNvSpPr>
          <p:nvPr/>
        </p:nvSpPr>
        <p:spPr>
          <a:xfrm>
            <a:off x="4480784" y="1769271"/>
            <a:ext cx="6893723" cy="823907"/>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CA" dirty="0"/>
              <a:t>Now suppose this is the sampling distribution with the actual </a:t>
            </a:r>
            <a:r>
              <a:rPr lang="en-CA" dirty="0" err="1"/>
              <a:t>pop.mean</a:t>
            </a:r>
            <a:r>
              <a:rPr lang="en-CA" dirty="0"/>
              <a:t> of  (24.0mg)</a:t>
            </a:r>
          </a:p>
        </p:txBody>
      </p:sp>
      <p:sp>
        <p:nvSpPr>
          <p:cNvPr id="14" name="Freeform: Shape 13">
            <a:extLst>
              <a:ext uri="{FF2B5EF4-FFF2-40B4-BE49-F238E27FC236}">
                <a16:creationId xmlns:a16="http://schemas.microsoft.com/office/drawing/2014/main" id="{898B5247-E5C3-468D-89B9-4DA10CE9F1BE}"/>
              </a:ext>
            </a:extLst>
          </p:cNvPr>
          <p:cNvSpPr/>
          <p:nvPr/>
        </p:nvSpPr>
        <p:spPr>
          <a:xfrm>
            <a:off x="1187946" y="4152629"/>
            <a:ext cx="4653566" cy="1781719"/>
          </a:xfrm>
          <a:custGeom>
            <a:avLst/>
            <a:gdLst>
              <a:gd name="connsiteX0" fmla="*/ 0 w 4653566"/>
              <a:gd name="connsiteY0" fmla="*/ 1781719 h 1781719"/>
              <a:gd name="connsiteX1" fmla="*/ 463639 w 4653566"/>
              <a:gd name="connsiteY1" fmla="*/ 1768840 h 1781719"/>
              <a:gd name="connsiteX2" fmla="*/ 463639 w 4653566"/>
              <a:gd name="connsiteY2" fmla="*/ 1768840 h 1781719"/>
              <a:gd name="connsiteX3" fmla="*/ 704045 w 4653566"/>
              <a:gd name="connsiteY3" fmla="*/ 1682981 h 1781719"/>
              <a:gd name="connsiteX4" fmla="*/ 884349 w 4653566"/>
              <a:gd name="connsiteY4" fmla="*/ 1592829 h 1781719"/>
              <a:gd name="connsiteX5" fmla="*/ 1081825 w 4653566"/>
              <a:gd name="connsiteY5" fmla="*/ 1451162 h 1781719"/>
              <a:gd name="connsiteX6" fmla="*/ 1287887 w 4653566"/>
              <a:gd name="connsiteY6" fmla="*/ 1202170 h 1781719"/>
              <a:gd name="connsiteX7" fmla="*/ 1476777 w 4653566"/>
              <a:gd name="connsiteY7" fmla="*/ 957471 h 1781719"/>
              <a:gd name="connsiteX8" fmla="*/ 1614152 w 4653566"/>
              <a:gd name="connsiteY8" fmla="*/ 747116 h 1781719"/>
              <a:gd name="connsiteX9" fmla="*/ 1785870 w 4653566"/>
              <a:gd name="connsiteY9" fmla="*/ 450902 h 1781719"/>
              <a:gd name="connsiteX10" fmla="*/ 1944710 w 4653566"/>
              <a:gd name="connsiteY10" fmla="*/ 231962 h 1781719"/>
              <a:gd name="connsiteX11" fmla="*/ 2133600 w 4653566"/>
              <a:gd name="connsiteY11" fmla="*/ 34485 h 1781719"/>
              <a:gd name="connsiteX12" fmla="*/ 2249510 w 4653566"/>
              <a:gd name="connsiteY12" fmla="*/ 142 h 1781719"/>
              <a:gd name="connsiteX13" fmla="*/ 2249510 w 4653566"/>
              <a:gd name="connsiteY13" fmla="*/ 142 h 1781719"/>
              <a:gd name="connsiteX14" fmla="*/ 2416935 w 4653566"/>
              <a:gd name="connsiteY14" fmla="*/ 60243 h 1781719"/>
              <a:gd name="connsiteX15" fmla="*/ 2446986 w 4653566"/>
              <a:gd name="connsiteY15" fmla="*/ 60243 h 1781719"/>
              <a:gd name="connsiteX16" fmla="*/ 2580068 w 4653566"/>
              <a:gd name="connsiteY16" fmla="*/ 189032 h 1781719"/>
              <a:gd name="connsiteX17" fmla="*/ 2704563 w 4653566"/>
              <a:gd name="connsiteY17" fmla="*/ 377922 h 1781719"/>
              <a:gd name="connsiteX18" fmla="*/ 2923504 w 4653566"/>
              <a:gd name="connsiteY18" fmla="*/ 777167 h 1781719"/>
              <a:gd name="connsiteX19" fmla="*/ 3108101 w 4653566"/>
              <a:gd name="connsiteY19" fmla="*/ 1081967 h 1781719"/>
              <a:gd name="connsiteX20" fmla="*/ 3241183 w 4653566"/>
              <a:gd name="connsiteY20" fmla="*/ 1253685 h 1781719"/>
              <a:gd name="connsiteX21" fmla="*/ 3391437 w 4653566"/>
              <a:gd name="connsiteY21" fmla="*/ 1412525 h 1781719"/>
              <a:gd name="connsiteX22" fmla="*/ 3618963 w 4653566"/>
              <a:gd name="connsiteY22" fmla="*/ 1592829 h 1781719"/>
              <a:gd name="connsiteX23" fmla="*/ 3833611 w 4653566"/>
              <a:gd name="connsiteY23" fmla="*/ 1695860 h 1781719"/>
              <a:gd name="connsiteX24" fmla="*/ 4061138 w 4653566"/>
              <a:gd name="connsiteY24" fmla="*/ 1773133 h 1781719"/>
              <a:gd name="connsiteX25" fmla="*/ 4438918 w 4653566"/>
              <a:gd name="connsiteY25" fmla="*/ 1764547 h 1781719"/>
              <a:gd name="connsiteX26" fmla="*/ 4438918 w 4653566"/>
              <a:gd name="connsiteY26" fmla="*/ 1764547 h 1781719"/>
              <a:gd name="connsiteX27" fmla="*/ 4653566 w 4653566"/>
              <a:gd name="connsiteY27" fmla="*/ 1764547 h 1781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4653566" h="1781719">
                <a:moveTo>
                  <a:pt x="0" y="1781719"/>
                </a:moveTo>
                <a:lnTo>
                  <a:pt x="463639" y="1768840"/>
                </a:lnTo>
                <a:lnTo>
                  <a:pt x="463639" y="1768840"/>
                </a:lnTo>
                <a:cubicBezTo>
                  <a:pt x="503707" y="1754530"/>
                  <a:pt x="633927" y="1712316"/>
                  <a:pt x="704045" y="1682981"/>
                </a:cubicBezTo>
                <a:cubicBezTo>
                  <a:pt x="774163" y="1653646"/>
                  <a:pt x="821386" y="1631465"/>
                  <a:pt x="884349" y="1592829"/>
                </a:cubicBezTo>
                <a:cubicBezTo>
                  <a:pt x="947312" y="1554193"/>
                  <a:pt x="1014569" y="1516272"/>
                  <a:pt x="1081825" y="1451162"/>
                </a:cubicBezTo>
                <a:cubicBezTo>
                  <a:pt x="1149081" y="1386052"/>
                  <a:pt x="1222062" y="1284452"/>
                  <a:pt x="1287887" y="1202170"/>
                </a:cubicBezTo>
                <a:cubicBezTo>
                  <a:pt x="1353712" y="1119888"/>
                  <a:pt x="1422400" y="1033313"/>
                  <a:pt x="1476777" y="957471"/>
                </a:cubicBezTo>
                <a:cubicBezTo>
                  <a:pt x="1531154" y="881629"/>
                  <a:pt x="1562637" y="831544"/>
                  <a:pt x="1614152" y="747116"/>
                </a:cubicBezTo>
                <a:cubicBezTo>
                  <a:pt x="1665668" y="662688"/>
                  <a:pt x="1730777" y="536761"/>
                  <a:pt x="1785870" y="450902"/>
                </a:cubicBezTo>
                <a:cubicBezTo>
                  <a:pt x="1840963" y="365043"/>
                  <a:pt x="1886755" y="301365"/>
                  <a:pt x="1944710" y="231962"/>
                </a:cubicBezTo>
                <a:cubicBezTo>
                  <a:pt x="2002665" y="162559"/>
                  <a:pt x="2082800" y="73122"/>
                  <a:pt x="2133600" y="34485"/>
                </a:cubicBezTo>
                <a:cubicBezTo>
                  <a:pt x="2184400" y="-4152"/>
                  <a:pt x="2249510" y="142"/>
                  <a:pt x="2249510" y="142"/>
                </a:cubicBezTo>
                <a:lnTo>
                  <a:pt x="2249510" y="142"/>
                </a:lnTo>
                <a:cubicBezTo>
                  <a:pt x="2277414" y="10159"/>
                  <a:pt x="2384022" y="50226"/>
                  <a:pt x="2416935" y="60243"/>
                </a:cubicBezTo>
                <a:cubicBezTo>
                  <a:pt x="2449848" y="70260"/>
                  <a:pt x="2419797" y="38778"/>
                  <a:pt x="2446986" y="60243"/>
                </a:cubicBezTo>
                <a:cubicBezTo>
                  <a:pt x="2474175" y="81708"/>
                  <a:pt x="2537139" y="136086"/>
                  <a:pt x="2580068" y="189032"/>
                </a:cubicBezTo>
                <a:cubicBezTo>
                  <a:pt x="2622997" y="241978"/>
                  <a:pt x="2647324" y="279900"/>
                  <a:pt x="2704563" y="377922"/>
                </a:cubicBezTo>
                <a:cubicBezTo>
                  <a:pt x="2761802" y="475944"/>
                  <a:pt x="2856248" y="659826"/>
                  <a:pt x="2923504" y="777167"/>
                </a:cubicBezTo>
                <a:cubicBezTo>
                  <a:pt x="2990760" y="894508"/>
                  <a:pt x="3055155" y="1002547"/>
                  <a:pt x="3108101" y="1081967"/>
                </a:cubicBezTo>
                <a:cubicBezTo>
                  <a:pt x="3161048" y="1161387"/>
                  <a:pt x="3193960" y="1198592"/>
                  <a:pt x="3241183" y="1253685"/>
                </a:cubicBezTo>
                <a:cubicBezTo>
                  <a:pt x="3288406" y="1308778"/>
                  <a:pt x="3328474" y="1356001"/>
                  <a:pt x="3391437" y="1412525"/>
                </a:cubicBezTo>
                <a:cubicBezTo>
                  <a:pt x="3454400" y="1469049"/>
                  <a:pt x="3545267" y="1545607"/>
                  <a:pt x="3618963" y="1592829"/>
                </a:cubicBezTo>
                <a:cubicBezTo>
                  <a:pt x="3692659" y="1640051"/>
                  <a:pt x="3759915" y="1665809"/>
                  <a:pt x="3833611" y="1695860"/>
                </a:cubicBezTo>
                <a:cubicBezTo>
                  <a:pt x="3907307" y="1725911"/>
                  <a:pt x="3960254" y="1761685"/>
                  <a:pt x="4061138" y="1773133"/>
                </a:cubicBezTo>
                <a:cubicBezTo>
                  <a:pt x="4162022" y="1784581"/>
                  <a:pt x="4438918" y="1764547"/>
                  <a:pt x="4438918" y="1764547"/>
                </a:cubicBezTo>
                <a:lnTo>
                  <a:pt x="4438918" y="1764547"/>
                </a:lnTo>
                <a:lnTo>
                  <a:pt x="4653566" y="1764547"/>
                </a:lnTo>
              </a:path>
            </a:pathLst>
          </a:custGeom>
          <a:noFill/>
          <a:ln w="317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16" name="Straight Connector 15">
            <a:extLst>
              <a:ext uri="{FF2B5EF4-FFF2-40B4-BE49-F238E27FC236}">
                <a16:creationId xmlns:a16="http://schemas.microsoft.com/office/drawing/2014/main" id="{169B7533-5985-445D-8455-AC8F05A81BF6}"/>
              </a:ext>
            </a:extLst>
          </p:cNvPr>
          <p:cNvCxnSpPr/>
          <p:nvPr/>
        </p:nvCxnSpPr>
        <p:spPr>
          <a:xfrm flipV="1">
            <a:off x="4114136" y="4376626"/>
            <a:ext cx="0" cy="2247014"/>
          </a:xfrm>
          <a:prstGeom prst="line">
            <a:avLst/>
          </a:prstGeom>
          <a:ln w="38100">
            <a:solidFill>
              <a:schemeClr val="accent6">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19" name="Freeform: Shape 18">
            <a:extLst>
              <a:ext uri="{FF2B5EF4-FFF2-40B4-BE49-F238E27FC236}">
                <a16:creationId xmlns:a16="http://schemas.microsoft.com/office/drawing/2014/main" id="{E6462EE1-021B-4F23-97E4-6782CD7C633A}"/>
              </a:ext>
            </a:extLst>
          </p:cNvPr>
          <p:cNvSpPr/>
          <p:nvPr/>
        </p:nvSpPr>
        <p:spPr>
          <a:xfrm>
            <a:off x="1553816" y="4178247"/>
            <a:ext cx="2560320" cy="1764454"/>
          </a:xfrm>
          <a:custGeom>
            <a:avLst/>
            <a:gdLst>
              <a:gd name="connsiteX0" fmla="*/ 1869440 w 2560320"/>
              <a:gd name="connsiteY0" fmla="*/ 0 h 1764454"/>
              <a:gd name="connsiteX1" fmla="*/ 2079413 w 2560320"/>
              <a:gd name="connsiteY1" fmla="*/ 60960 h 1764454"/>
              <a:gd name="connsiteX2" fmla="*/ 2225040 w 2560320"/>
              <a:gd name="connsiteY2" fmla="*/ 193040 h 1764454"/>
              <a:gd name="connsiteX3" fmla="*/ 2387600 w 2560320"/>
              <a:gd name="connsiteY3" fmla="*/ 463974 h 1764454"/>
              <a:gd name="connsiteX4" fmla="*/ 2519680 w 2560320"/>
              <a:gd name="connsiteY4" fmla="*/ 694267 h 1764454"/>
              <a:gd name="connsiteX5" fmla="*/ 2560320 w 2560320"/>
              <a:gd name="connsiteY5" fmla="*/ 758614 h 1764454"/>
              <a:gd name="connsiteX6" fmla="*/ 2560320 w 2560320"/>
              <a:gd name="connsiteY6" fmla="*/ 1764454 h 1764454"/>
              <a:gd name="connsiteX7" fmla="*/ 0 w 2560320"/>
              <a:gd name="connsiteY7" fmla="*/ 1764454 h 1764454"/>
              <a:gd name="connsiteX8" fmla="*/ 176106 w 2560320"/>
              <a:gd name="connsiteY8" fmla="*/ 1740747 h 1764454"/>
              <a:gd name="connsiteX9" fmla="*/ 508000 w 2560320"/>
              <a:gd name="connsiteY9" fmla="*/ 1605280 h 1764454"/>
              <a:gd name="connsiteX10" fmla="*/ 717973 w 2560320"/>
              <a:gd name="connsiteY10" fmla="*/ 1463040 h 1764454"/>
              <a:gd name="connsiteX11" fmla="*/ 958426 w 2560320"/>
              <a:gd name="connsiteY11" fmla="*/ 1165014 h 1764454"/>
              <a:gd name="connsiteX12" fmla="*/ 1083733 w 2560320"/>
              <a:gd name="connsiteY12" fmla="*/ 971974 h 1764454"/>
              <a:gd name="connsiteX13" fmla="*/ 1090506 w 2560320"/>
              <a:gd name="connsiteY13" fmla="*/ 961814 h 1764454"/>
              <a:gd name="connsiteX14" fmla="*/ 1144693 w 2560320"/>
              <a:gd name="connsiteY14" fmla="*/ 917787 h 1764454"/>
              <a:gd name="connsiteX15" fmla="*/ 1151466 w 2560320"/>
              <a:gd name="connsiteY15" fmla="*/ 907627 h 1764454"/>
              <a:gd name="connsiteX16" fmla="*/ 1178560 w 2560320"/>
              <a:gd name="connsiteY16" fmla="*/ 894080 h 1764454"/>
              <a:gd name="connsiteX17" fmla="*/ 1188720 w 2560320"/>
              <a:gd name="connsiteY17" fmla="*/ 880534 h 1764454"/>
              <a:gd name="connsiteX18" fmla="*/ 1195493 w 2560320"/>
              <a:gd name="connsiteY18" fmla="*/ 863600 h 1764454"/>
              <a:gd name="connsiteX19" fmla="*/ 1198880 w 2560320"/>
              <a:gd name="connsiteY19" fmla="*/ 856827 h 1764454"/>
              <a:gd name="connsiteX20" fmla="*/ 1198880 w 2560320"/>
              <a:gd name="connsiteY20" fmla="*/ 856827 h 1764454"/>
              <a:gd name="connsiteX21" fmla="*/ 1374986 w 2560320"/>
              <a:gd name="connsiteY21" fmla="*/ 562187 h 1764454"/>
              <a:gd name="connsiteX22" fmla="*/ 1547706 w 2560320"/>
              <a:gd name="connsiteY22" fmla="*/ 291254 h 1764454"/>
              <a:gd name="connsiteX23" fmla="*/ 1598506 w 2560320"/>
              <a:gd name="connsiteY23" fmla="*/ 209974 h 1764454"/>
              <a:gd name="connsiteX24" fmla="*/ 1601893 w 2560320"/>
              <a:gd name="connsiteY24" fmla="*/ 199814 h 1764454"/>
              <a:gd name="connsiteX25" fmla="*/ 1612053 w 2560320"/>
              <a:gd name="connsiteY25" fmla="*/ 186267 h 1764454"/>
              <a:gd name="connsiteX26" fmla="*/ 1628986 w 2560320"/>
              <a:gd name="connsiteY26" fmla="*/ 165947 h 1764454"/>
              <a:gd name="connsiteX27" fmla="*/ 1649306 w 2560320"/>
              <a:gd name="connsiteY27" fmla="*/ 132080 h 1764454"/>
              <a:gd name="connsiteX28" fmla="*/ 1656080 w 2560320"/>
              <a:gd name="connsiteY28" fmla="*/ 118534 h 1764454"/>
              <a:gd name="connsiteX29" fmla="*/ 1666240 w 2560320"/>
              <a:gd name="connsiteY29" fmla="*/ 108374 h 1764454"/>
              <a:gd name="connsiteX30" fmla="*/ 1679786 w 2560320"/>
              <a:gd name="connsiteY30" fmla="*/ 104987 h 1764454"/>
              <a:gd name="connsiteX31" fmla="*/ 1706880 w 2560320"/>
              <a:gd name="connsiteY31" fmla="*/ 98214 h 1764454"/>
              <a:gd name="connsiteX32" fmla="*/ 1720426 w 2560320"/>
              <a:gd name="connsiteY32" fmla="*/ 91440 h 1764454"/>
              <a:gd name="connsiteX33" fmla="*/ 1720426 w 2560320"/>
              <a:gd name="connsiteY33" fmla="*/ 91440 h 1764454"/>
              <a:gd name="connsiteX34" fmla="*/ 1737360 w 2560320"/>
              <a:gd name="connsiteY34" fmla="*/ 64347 h 1764454"/>
              <a:gd name="connsiteX35" fmla="*/ 1747520 w 2560320"/>
              <a:gd name="connsiteY35" fmla="*/ 54187 h 1764454"/>
              <a:gd name="connsiteX36" fmla="*/ 1791546 w 2560320"/>
              <a:gd name="connsiteY36" fmla="*/ 27094 h 1764454"/>
              <a:gd name="connsiteX37" fmla="*/ 1798320 w 2560320"/>
              <a:gd name="connsiteY37" fmla="*/ 20320 h 1764454"/>
              <a:gd name="connsiteX38" fmla="*/ 1828800 w 2560320"/>
              <a:gd name="connsiteY38" fmla="*/ 10160 h 1764454"/>
              <a:gd name="connsiteX39" fmla="*/ 1869440 w 2560320"/>
              <a:gd name="connsiteY39" fmla="*/ 0 h 17644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2560320" h="1764454">
                <a:moveTo>
                  <a:pt x="1869440" y="0"/>
                </a:moveTo>
                <a:lnTo>
                  <a:pt x="2079413" y="60960"/>
                </a:lnTo>
                <a:lnTo>
                  <a:pt x="2225040" y="193040"/>
                </a:lnTo>
                <a:lnTo>
                  <a:pt x="2387600" y="463974"/>
                </a:lnTo>
                <a:lnTo>
                  <a:pt x="2519680" y="694267"/>
                </a:lnTo>
                <a:lnTo>
                  <a:pt x="2560320" y="758614"/>
                </a:lnTo>
                <a:lnTo>
                  <a:pt x="2560320" y="1764454"/>
                </a:lnTo>
                <a:lnTo>
                  <a:pt x="0" y="1764454"/>
                </a:lnTo>
                <a:lnTo>
                  <a:pt x="176106" y="1740747"/>
                </a:lnTo>
                <a:lnTo>
                  <a:pt x="508000" y="1605280"/>
                </a:lnTo>
                <a:lnTo>
                  <a:pt x="717973" y="1463040"/>
                </a:lnTo>
                <a:lnTo>
                  <a:pt x="958426" y="1165014"/>
                </a:lnTo>
                <a:cubicBezTo>
                  <a:pt x="1044190" y="1011542"/>
                  <a:pt x="991675" y="1091649"/>
                  <a:pt x="1083733" y="971974"/>
                </a:cubicBezTo>
                <a:cubicBezTo>
                  <a:pt x="1086215" y="968748"/>
                  <a:pt x="1087628" y="964692"/>
                  <a:pt x="1090506" y="961814"/>
                </a:cubicBezTo>
                <a:cubicBezTo>
                  <a:pt x="1131773" y="920547"/>
                  <a:pt x="1116548" y="927170"/>
                  <a:pt x="1144693" y="917787"/>
                </a:cubicBezTo>
                <a:cubicBezTo>
                  <a:pt x="1146951" y="914400"/>
                  <a:pt x="1148154" y="909993"/>
                  <a:pt x="1151466" y="907627"/>
                </a:cubicBezTo>
                <a:cubicBezTo>
                  <a:pt x="1168453" y="895494"/>
                  <a:pt x="1165837" y="906803"/>
                  <a:pt x="1178560" y="894080"/>
                </a:cubicBezTo>
                <a:cubicBezTo>
                  <a:pt x="1182551" y="890089"/>
                  <a:pt x="1185979" y="885468"/>
                  <a:pt x="1188720" y="880534"/>
                </a:cubicBezTo>
                <a:cubicBezTo>
                  <a:pt x="1191672" y="875220"/>
                  <a:pt x="1193098" y="869188"/>
                  <a:pt x="1195493" y="863600"/>
                </a:cubicBezTo>
                <a:cubicBezTo>
                  <a:pt x="1196487" y="861280"/>
                  <a:pt x="1197751" y="859085"/>
                  <a:pt x="1198880" y="856827"/>
                </a:cubicBezTo>
                <a:lnTo>
                  <a:pt x="1198880" y="856827"/>
                </a:lnTo>
                <a:lnTo>
                  <a:pt x="1374986" y="562187"/>
                </a:lnTo>
                <a:lnTo>
                  <a:pt x="1547706" y="291254"/>
                </a:lnTo>
                <a:cubicBezTo>
                  <a:pt x="1564639" y="264161"/>
                  <a:pt x="1582218" y="237460"/>
                  <a:pt x="1598506" y="209974"/>
                </a:cubicBezTo>
                <a:cubicBezTo>
                  <a:pt x="1600326" y="206903"/>
                  <a:pt x="1600122" y="202914"/>
                  <a:pt x="1601893" y="199814"/>
                </a:cubicBezTo>
                <a:cubicBezTo>
                  <a:pt x="1604693" y="194913"/>
                  <a:pt x="1609061" y="191054"/>
                  <a:pt x="1612053" y="186267"/>
                </a:cubicBezTo>
                <a:cubicBezTo>
                  <a:pt x="1624329" y="166624"/>
                  <a:pt x="1611656" y="177500"/>
                  <a:pt x="1628986" y="165947"/>
                </a:cubicBezTo>
                <a:cubicBezTo>
                  <a:pt x="1635759" y="154658"/>
                  <a:pt x="1643418" y="143855"/>
                  <a:pt x="1649306" y="132080"/>
                </a:cubicBezTo>
                <a:cubicBezTo>
                  <a:pt x="1651564" y="127565"/>
                  <a:pt x="1653146" y="122642"/>
                  <a:pt x="1656080" y="118534"/>
                </a:cubicBezTo>
                <a:cubicBezTo>
                  <a:pt x="1658864" y="114637"/>
                  <a:pt x="1662082" y="110750"/>
                  <a:pt x="1666240" y="108374"/>
                </a:cubicBezTo>
                <a:cubicBezTo>
                  <a:pt x="1670281" y="106065"/>
                  <a:pt x="1675243" y="105997"/>
                  <a:pt x="1679786" y="104987"/>
                </a:cubicBezTo>
                <a:cubicBezTo>
                  <a:pt x="1704312" y="99536"/>
                  <a:pt x="1688721" y="104266"/>
                  <a:pt x="1706880" y="98214"/>
                </a:cubicBezTo>
                <a:cubicBezTo>
                  <a:pt x="1717979" y="90814"/>
                  <a:pt x="1712970" y="91440"/>
                  <a:pt x="1720426" y="91440"/>
                </a:cubicBezTo>
                <a:lnTo>
                  <a:pt x="1720426" y="91440"/>
                </a:lnTo>
                <a:cubicBezTo>
                  <a:pt x="1726071" y="82409"/>
                  <a:pt x="1731096" y="72960"/>
                  <a:pt x="1737360" y="64347"/>
                </a:cubicBezTo>
                <a:cubicBezTo>
                  <a:pt x="1740177" y="60474"/>
                  <a:pt x="1743724" y="57107"/>
                  <a:pt x="1747520" y="54187"/>
                </a:cubicBezTo>
                <a:cubicBezTo>
                  <a:pt x="1778469" y="30380"/>
                  <a:pt x="1769826" y="34332"/>
                  <a:pt x="1791546" y="27094"/>
                </a:cubicBezTo>
                <a:cubicBezTo>
                  <a:pt x="1793804" y="24836"/>
                  <a:pt x="1795663" y="22091"/>
                  <a:pt x="1798320" y="20320"/>
                </a:cubicBezTo>
                <a:cubicBezTo>
                  <a:pt x="1811838" y="11308"/>
                  <a:pt x="1812818" y="14155"/>
                  <a:pt x="1828800" y="10160"/>
                </a:cubicBezTo>
                <a:cubicBezTo>
                  <a:pt x="1845200" y="6060"/>
                  <a:pt x="1832798" y="6774"/>
                  <a:pt x="1869440" y="0"/>
                </a:cubicBezTo>
                <a:close/>
              </a:path>
            </a:pathLst>
          </a:custGeom>
          <a:solidFill>
            <a:srgbClr val="FF0000">
              <a:alpha val="41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0" name="Content Placeholder 2">
            <a:extLst>
              <a:ext uri="{FF2B5EF4-FFF2-40B4-BE49-F238E27FC236}">
                <a16:creationId xmlns:a16="http://schemas.microsoft.com/office/drawing/2014/main" id="{12E33C69-1BE4-4F86-B6B5-3EF05607D018}"/>
              </a:ext>
            </a:extLst>
          </p:cNvPr>
          <p:cNvSpPr txBox="1">
            <a:spLocks/>
          </p:cNvSpPr>
          <p:nvPr/>
        </p:nvSpPr>
        <p:spPr>
          <a:xfrm>
            <a:off x="4493842" y="2548685"/>
            <a:ext cx="6893723" cy="823907"/>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CA" dirty="0"/>
              <a:t>This purpose region is the probability of failing to reject Ho when it’s false</a:t>
            </a:r>
          </a:p>
        </p:txBody>
      </p:sp>
      <p:sp>
        <p:nvSpPr>
          <p:cNvPr id="21" name="Freeform: Shape 20">
            <a:extLst>
              <a:ext uri="{FF2B5EF4-FFF2-40B4-BE49-F238E27FC236}">
                <a16:creationId xmlns:a16="http://schemas.microsoft.com/office/drawing/2014/main" id="{A8297A12-6516-44B7-A845-1DBB0DCCE59D}"/>
              </a:ext>
            </a:extLst>
          </p:cNvPr>
          <p:cNvSpPr/>
          <p:nvPr/>
        </p:nvSpPr>
        <p:spPr>
          <a:xfrm>
            <a:off x="4123497" y="4977020"/>
            <a:ext cx="2474843" cy="974034"/>
          </a:xfrm>
          <a:custGeom>
            <a:avLst/>
            <a:gdLst>
              <a:gd name="connsiteX0" fmla="*/ 0 w 2474843"/>
              <a:gd name="connsiteY0" fmla="*/ 959126 h 974034"/>
              <a:gd name="connsiteX1" fmla="*/ 0 w 2474843"/>
              <a:gd name="connsiteY1" fmla="*/ 0 h 974034"/>
              <a:gd name="connsiteX2" fmla="*/ 168965 w 2474843"/>
              <a:gd name="connsiteY2" fmla="*/ 243508 h 974034"/>
              <a:gd name="connsiteX3" fmla="*/ 347869 w 2474843"/>
              <a:gd name="connsiteY3" fmla="*/ 491987 h 974034"/>
              <a:gd name="connsiteX4" fmla="*/ 601317 w 2474843"/>
              <a:gd name="connsiteY4" fmla="*/ 725556 h 974034"/>
              <a:gd name="connsiteX5" fmla="*/ 964095 w 2474843"/>
              <a:gd name="connsiteY5" fmla="*/ 909430 h 974034"/>
              <a:gd name="connsiteX6" fmla="*/ 1133061 w 2474843"/>
              <a:gd name="connsiteY6" fmla="*/ 939247 h 974034"/>
              <a:gd name="connsiteX7" fmla="*/ 1500808 w 2474843"/>
              <a:gd name="connsiteY7" fmla="*/ 949187 h 974034"/>
              <a:gd name="connsiteX8" fmla="*/ 1610139 w 2474843"/>
              <a:gd name="connsiteY8" fmla="*/ 944217 h 974034"/>
              <a:gd name="connsiteX9" fmla="*/ 1674743 w 2474843"/>
              <a:gd name="connsiteY9" fmla="*/ 944217 h 974034"/>
              <a:gd name="connsiteX10" fmla="*/ 1674743 w 2474843"/>
              <a:gd name="connsiteY10" fmla="*/ 944217 h 974034"/>
              <a:gd name="connsiteX11" fmla="*/ 2474843 w 2474843"/>
              <a:gd name="connsiteY11" fmla="*/ 944217 h 974034"/>
              <a:gd name="connsiteX12" fmla="*/ 2469874 w 2474843"/>
              <a:gd name="connsiteY12" fmla="*/ 974034 h 974034"/>
              <a:gd name="connsiteX13" fmla="*/ 0 w 2474843"/>
              <a:gd name="connsiteY13" fmla="*/ 959126 h 974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474843" h="974034">
                <a:moveTo>
                  <a:pt x="0" y="959126"/>
                </a:moveTo>
                <a:lnTo>
                  <a:pt x="0" y="0"/>
                </a:lnTo>
                <a:lnTo>
                  <a:pt x="168965" y="243508"/>
                </a:lnTo>
                <a:lnTo>
                  <a:pt x="347869" y="491987"/>
                </a:lnTo>
                <a:lnTo>
                  <a:pt x="601317" y="725556"/>
                </a:lnTo>
                <a:lnTo>
                  <a:pt x="964095" y="909430"/>
                </a:lnTo>
                <a:lnTo>
                  <a:pt x="1133061" y="939247"/>
                </a:lnTo>
                <a:lnTo>
                  <a:pt x="1500808" y="949187"/>
                </a:lnTo>
                <a:cubicBezTo>
                  <a:pt x="1537289" y="949187"/>
                  <a:pt x="1573673" y="945259"/>
                  <a:pt x="1610139" y="944217"/>
                </a:cubicBezTo>
                <a:cubicBezTo>
                  <a:pt x="1631665" y="943602"/>
                  <a:pt x="1653208" y="944217"/>
                  <a:pt x="1674743" y="944217"/>
                </a:cubicBezTo>
                <a:lnTo>
                  <a:pt x="1674743" y="944217"/>
                </a:lnTo>
                <a:lnTo>
                  <a:pt x="2474843" y="944217"/>
                </a:lnTo>
                <a:lnTo>
                  <a:pt x="2469874" y="974034"/>
                </a:lnTo>
                <a:lnTo>
                  <a:pt x="0" y="959126"/>
                </a:lnTo>
                <a:close/>
              </a:path>
            </a:pathLst>
          </a:custGeom>
          <a:solidFill>
            <a:schemeClr val="accent1">
              <a:alpha val="2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aphicFrame>
        <p:nvGraphicFramePr>
          <p:cNvPr id="22" name="Object 21">
            <a:extLst>
              <a:ext uri="{FF2B5EF4-FFF2-40B4-BE49-F238E27FC236}">
                <a16:creationId xmlns:a16="http://schemas.microsoft.com/office/drawing/2014/main" id="{5768F1F4-AFEF-4336-8DB7-396B2EC5A5C6}"/>
              </a:ext>
            </a:extLst>
          </p:cNvPr>
          <p:cNvGraphicFramePr>
            <a:graphicFrameLocks noChangeAspect="1"/>
          </p:cNvGraphicFramePr>
          <p:nvPr>
            <p:extLst>
              <p:ext uri="{D42A27DB-BD31-4B8C-83A1-F6EECF244321}">
                <p14:modId xmlns:p14="http://schemas.microsoft.com/office/powerpoint/2010/main" val="943668655"/>
              </p:ext>
            </p:extLst>
          </p:nvPr>
        </p:nvGraphicFramePr>
        <p:xfrm>
          <a:off x="314326" y="2171351"/>
          <a:ext cx="2831676" cy="1063556"/>
        </p:xfrm>
        <a:graphic>
          <a:graphicData uri="http://schemas.openxmlformats.org/presentationml/2006/ole">
            <mc:AlternateContent xmlns:mc="http://schemas.openxmlformats.org/markup-compatibility/2006">
              <mc:Choice xmlns:v="urn:schemas-microsoft-com:vml" Requires="v">
                <p:oleObj name="Equation" r:id="rId14" imgW="1422360" imgH="533160" progId="Equation.DSMT4">
                  <p:embed/>
                </p:oleObj>
              </mc:Choice>
              <mc:Fallback>
                <p:oleObj name="Equation" r:id="rId14" imgW="1422360" imgH="533160" progId="Equation.DSMT4">
                  <p:embed/>
                  <p:pic>
                    <p:nvPicPr>
                      <p:cNvPr id="22" name="Object 21">
                        <a:extLst>
                          <a:ext uri="{FF2B5EF4-FFF2-40B4-BE49-F238E27FC236}">
                            <a16:creationId xmlns:a16="http://schemas.microsoft.com/office/drawing/2014/main" id="{5768F1F4-AFEF-4336-8DB7-396B2EC5A5C6}"/>
                          </a:ext>
                        </a:extLst>
                      </p:cNvPr>
                      <p:cNvPicPr/>
                      <p:nvPr/>
                    </p:nvPicPr>
                    <p:blipFill>
                      <a:blip r:embed="rId15"/>
                      <a:stretch>
                        <a:fillRect/>
                      </a:stretch>
                    </p:blipFill>
                    <p:spPr>
                      <a:xfrm>
                        <a:off x="314326" y="2171351"/>
                        <a:ext cx="2831676" cy="1063556"/>
                      </a:xfrm>
                      <a:prstGeom prst="rect">
                        <a:avLst/>
                      </a:prstGeom>
                    </p:spPr>
                  </p:pic>
                </p:oleObj>
              </mc:Fallback>
            </mc:AlternateContent>
          </a:graphicData>
        </a:graphic>
      </p:graphicFrame>
      <p:graphicFrame>
        <p:nvGraphicFramePr>
          <p:cNvPr id="23" name="Object 22">
            <a:extLst>
              <a:ext uri="{FF2B5EF4-FFF2-40B4-BE49-F238E27FC236}">
                <a16:creationId xmlns:a16="http://schemas.microsoft.com/office/drawing/2014/main" id="{890D949E-AC0D-4F91-AF79-D4760262916A}"/>
              </a:ext>
            </a:extLst>
          </p:cNvPr>
          <p:cNvGraphicFramePr>
            <a:graphicFrameLocks noChangeAspect="1"/>
          </p:cNvGraphicFramePr>
          <p:nvPr>
            <p:extLst>
              <p:ext uri="{D42A27DB-BD31-4B8C-83A1-F6EECF244321}">
                <p14:modId xmlns:p14="http://schemas.microsoft.com/office/powerpoint/2010/main" val="1298772535"/>
              </p:ext>
            </p:extLst>
          </p:nvPr>
        </p:nvGraphicFramePr>
        <p:xfrm>
          <a:off x="433386" y="3429000"/>
          <a:ext cx="2781388" cy="353959"/>
        </p:xfrm>
        <a:graphic>
          <a:graphicData uri="http://schemas.openxmlformats.org/presentationml/2006/ole">
            <mc:AlternateContent xmlns:mc="http://schemas.openxmlformats.org/markup-compatibility/2006">
              <mc:Choice xmlns:v="urn:schemas-microsoft-com:vml" Requires="v">
                <p:oleObj name="Equation" r:id="rId16" imgW="1396800" imgH="177480" progId="Equation.DSMT4">
                  <p:embed/>
                </p:oleObj>
              </mc:Choice>
              <mc:Fallback>
                <p:oleObj name="Equation" r:id="rId16" imgW="1396800" imgH="177480" progId="Equation.DSMT4">
                  <p:embed/>
                  <p:pic>
                    <p:nvPicPr>
                      <p:cNvPr id="23" name="Object 22">
                        <a:extLst>
                          <a:ext uri="{FF2B5EF4-FFF2-40B4-BE49-F238E27FC236}">
                            <a16:creationId xmlns:a16="http://schemas.microsoft.com/office/drawing/2014/main" id="{890D949E-AC0D-4F91-AF79-D4760262916A}"/>
                          </a:ext>
                        </a:extLst>
                      </p:cNvPr>
                      <p:cNvPicPr/>
                      <p:nvPr/>
                    </p:nvPicPr>
                    <p:blipFill>
                      <a:blip r:embed="rId17"/>
                      <a:stretch>
                        <a:fillRect/>
                      </a:stretch>
                    </p:blipFill>
                    <p:spPr>
                      <a:xfrm>
                        <a:off x="433386" y="3429000"/>
                        <a:ext cx="2781388" cy="353959"/>
                      </a:xfrm>
                      <a:prstGeom prst="rect">
                        <a:avLst/>
                      </a:prstGeom>
                    </p:spPr>
                  </p:pic>
                </p:oleObj>
              </mc:Fallback>
            </mc:AlternateContent>
          </a:graphicData>
        </a:graphic>
      </p:graphicFrame>
      <p:sp>
        <p:nvSpPr>
          <p:cNvPr id="27" name="Content Placeholder 2">
            <a:extLst>
              <a:ext uri="{FF2B5EF4-FFF2-40B4-BE49-F238E27FC236}">
                <a16:creationId xmlns:a16="http://schemas.microsoft.com/office/drawing/2014/main" id="{4F27D421-996B-425E-B66E-31D551D74820}"/>
              </a:ext>
            </a:extLst>
          </p:cNvPr>
          <p:cNvSpPr txBox="1">
            <a:spLocks/>
          </p:cNvSpPr>
          <p:nvPr/>
        </p:nvSpPr>
        <p:spPr>
          <a:xfrm>
            <a:off x="4465267" y="3310685"/>
            <a:ext cx="6893723" cy="823907"/>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CA" dirty="0"/>
              <a:t>This red region is the POWER, the probability of rejecting Ho when it is false</a:t>
            </a:r>
          </a:p>
        </p:txBody>
      </p:sp>
    </p:spTree>
    <p:extLst>
      <p:ext uri="{BB962C8B-B14F-4D97-AF65-F5344CB8AC3E}">
        <p14:creationId xmlns:p14="http://schemas.microsoft.com/office/powerpoint/2010/main" val="1991081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fade">
                                      <p:cBhvr>
                                        <p:cTn id="17" dur="500"/>
                                        <p:tgtEl>
                                          <p:spTgt spid="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xEl>
                                              <p:pRg st="1" end="1"/>
                                            </p:txEl>
                                          </p:spTgt>
                                        </p:tgtEl>
                                        <p:attrNameLst>
                                          <p:attrName>style.visibility</p:attrName>
                                        </p:attrNameLst>
                                      </p:cBhvr>
                                      <p:to>
                                        <p:strVal val="visible"/>
                                      </p:to>
                                    </p:set>
                                    <p:animEffect transition="in" filter="fade">
                                      <p:cBhvr>
                                        <p:cTn id="22" dur="500"/>
                                        <p:tgtEl>
                                          <p:spTgt spid="8">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par>
                                <p:cTn id="33" presetID="10" presetClass="entr" presetSubtype="0" fill="hold" nodeType="with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fade">
                                      <p:cBhvr>
                                        <p:cTn id="35" dur="500"/>
                                        <p:tgtEl>
                                          <p:spTgt spid="11"/>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12">
                                            <p:txEl>
                                              <p:pRg st="0" end="0"/>
                                            </p:txEl>
                                          </p:spTgt>
                                        </p:tgtEl>
                                        <p:attrNameLst>
                                          <p:attrName>style.visibility</p:attrName>
                                        </p:attrNameLst>
                                      </p:cBhvr>
                                      <p:to>
                                        <p:strVal val="visible"/>
                                      </p:to>
                                    </p:set>
                                    <p:animEffect transition="in" filter="fade">
                                      <p:cBhvr>
                                        <p:cTn id="40" dur="500"/>
                                        <p:tgtEl>
                                          <p:spTgt spid="12">
                                            <p:txEl>
                                              <p:pRg st="0" end="0"/>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14"/>
                                        </p:tgtEl>
                                        <p:attrNameLst>
                                          <p:attrName>style.visibility</p:attrName>
                                        </p:attrNameLst>
                                      </p:cBhvr>
                                      <p:to>
                                        <p:strVal val="visible"/>
                                      </p:to>
                                    </p:set>
                                    <p:animEffect transition="in" filter="fade">
                                      <p:cBhvr>
                                        <p:cTn id="45" dur="500"/>
                                        <p:tgtEl>
                                          <p:spTgt spid="14"/>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nodeType="clickEffect">
                                  <p:stCondLst>
                                    <p:cond delay="0"/>
                                  </p:stCondLst>
                                  <p:childTnLst>
                                    <p:set>
                                      <p:cBhvr>
                                        <p:cTn id="49" dur="1" fill="hold">
                                          <p:stCondLst>
                                            <p:cond delay="0"/>
                                          </p:stCondLst>
                                        </p:cTn>
                                        <p:tgtEl>
                                          <p:spTgt spid="16"/>
                                        </p:tgtEl>
                                        <p:attrNameLst>
                                          <p:attrName>style.visibility</p:attrName>
                                        </p:attrNameLst>
                                      </p:cBhvr>
                                      <p:to>
                                        <p:strVal val="visible"/>
                                      </p:to>
                                    </p:set>
                                    <p:animEffect transition="in" filter="wipe(down)">
                                      <p:cBhvr>
                                        <p:cTn id="50" dur="500"/>
                                        <p:tgtEl>
                                          <p:spTgt spid="16"/>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20">
                                            <p:txEl>
                                              <p:pRg st="0" end="0"/>
                                            </p:txEl>
                                          </p:spTgt>
                                        </p:tgtEl>
                                        <p:attrNameLst>
                                          <p:attrName>style.visibility</p:attrName>
                                        </p:attrNameLst>
                                      </p:cBhvr>
                                      <p:to>
                                        <p:strVal val="visible"/>
                                      </p:to>
                                    </p:set>
                                    <p:animEffect transition="in" filter="fade">
                                      <p:cBhvr>
                                        <p:cTn id="55" dur="500"/>
                                        <p:tgtEl>
                                          <p:spTgt spid="20">
                                            <p:txEl>
                                              <p:pRg st="0" end="0"/>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21"/>
                                        </p:tgtEl>
                                        <p:attrNameLst>
                                          <p:attrName>style.visibility</p:attrName>
                                        </p:attrNameLst>
                                      </p:cBhvr>
                                      <p:to>
                                        <p:strVal val="visible"/>
                                      </p:to>
                                    </p:set>
                                    <p:animEffect transition="in" filter="fade">
                                      <p:cBhvr>
                                        <p:cTn id="60" dur="500"/>
                                        <p:tgtEl>
                                          <p:spTgt spid="21"/>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nodeType="clickEffect">
                                  <p:stCondLst>
                                    <p:cond delay="0"/>
                                  </p:stCondLst>
                                  <p:childTnLst>
                                    <p:set>
                                      <p:cBhvr>
                                        <p:cTn id="64" dur="1" fill="hold">
                                          <p:stCondLst>
                                            <p:cond delay="0"/>
                                          </p:stCondLst>
                                        </p:cTn>
                                        <p:tgtEl>
                                          <p:spTgt spid="22"/>
                                        </p:tgtEl>
                                        <p:attrNameLst>
                                          <p:attrName>style.visibility</p:attrName>
                                        </p:attrNameLst>
                                      </p:cBhvr>
                                      <p:to>
                                        <p:strVal val="visible"/>
                                      </p:to>
                                    </p:set>
                                    <p:animEffect transition="in" filter="fade">
                                      <p:cBhvr>
                                        <p:cTn id="65" dur="500"/>
                                        <p:tgtEl>
                                          <p:spTgt spid="22"/>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nodeType="clickEffect">
                                  <p:stCondLst>
                                    <p:cond delay="0"/>
                                  </p:stCondLst>
                                  <p:childTnLst>
                                    <p:set>
                                      <p:cBhvr>
                                        <p:cTn id="69" dur="1" fill="hold">
                                          <p:stCondLst>
                                            <p:cond delay="0"/>
                                          </p:stCondLst>
                                        </p:cTn>
                                        <p:tgtEl>
                                          <p:spTgt spid="23"/>
                                        </p:tgtEl>
                                        <p:attrNameLst>
                                          <p:attrName>style.visibility</p:attrName>
                                        </p:attrNameLst>
                                      </p:cBhvr>
                                      <p:to>
                                        <p:strVal val="visible"/>
                                      </p:to>
                                    </p:set>
                                    <p:animEffect transition="in" filter="fade">
                                      <p:cBhvr>
                                        <p:cTn id="70" dur="500"/>
                                        <p:tgtEl>
                                          <p:spTgt spid="23"/>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grpId="0" nodeType="clickEffect">
                                  <p:stCondLst>
                                    <p:cond delay="0"/>
                                  </p:stCondLst>
                                  <p:childTnLst>
                                    <p:set>
                                      <p:cBhvr>
                                        <p:cTn id="74" dur="1" fill="hold">
                                          <p:stCondLst>
                                            <p:cond delay="0"/>
                                          </p:stCondLst>
                                        </p:cTn>
                                        <p:tgtEl>
                                          <p:spTgt spid="19"/>
                                        </p:tgtEl>
                                        <p:attrNameLst>
                                          <p:attrName>style.visibility</p:attrName>
                                        </p:attrNameLst>
                                      </p:cBhvr>
                                      <p:to>
                                        <p:strVal val="visible"/>
                                      </p:to>
                                    </p:set>
                                    <p:animEffect transition="in" filter="fade">
                                      <p:cBhvr>
                                        <p:cTn id="75" dur="500"/>
                                        <p:tgtEl>
                                          <p:spTgt spid="19"/>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ntr" presetSubtype="0" fill="hold" nodeType="clickEffect">
                                  <p:stCondLst>
                                    <p:cond delay="0"/>
                                  </p:stCondLst>
                                  <p:childTnLst>
                                    <p:set>
                                      <p:cBhvr>
                                        <p:cTn id="79" dur="1" fill="hold">
                                          <p:stCondLst>
                                            <p:cond delay="0"/>
                                          </p:stCondLst>
                                        </p:cTn>
                                        <p:tgtEl>
                                          <p:spTgt spid="27">
                                            <p:txEl>
                                              <p:pRg st="0" end="0"/>
                                            </p:txEl>
                                          </p:spTgt>
                                        </p:tgtEl>
                                        <p:attrNameLst>
                                          <p:attrName>style.visibility</p:attrName>
                                        </p:attrNameLst>
                                      </p:cBhvr>
                                      <p:to>
                                        <p:strVal val="visible"/>
                                      </p:to>
                                    </p:set>
                                    <p:animEffect transition="in" filter="fade">
                                      <p:cBhvr>
                                        <p:cTn id="80"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9" grpId="0" animBg="1"/>
      <p:bldP spid="21"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ddd82a9e6b365d3b4c43a54e8f8c2d2954ae16fb"/>
  <p:tag name="ISPRING_LMS_API_VERSION" val="SCORM 2004 (2nd edition)"/>
  <p:tag name="ISPRING_ULTRA_SCORM_COURSE_ID" val="48B33B23-D783-4C29-9E93-116EA8492536"/>
  <p:tag name="ISPRING_CMI5_LAUNCH_METHOD" val="any window"/>
  <p:tag name="ISPRING_SCORM_ENDPOINT" val="&lt;endpoint&gt;&lt;enable&gt;0&lt;/enable&gt;&lt;lrs&gt;http://&lt;/lrs&gt;&lt;auth&gt;0&lt;/auth&gt;&lt;login&gt;&lt;/login&gt;&lt;password&gt;&lt;/password&gt;&lt;key&gt;&lt;/key&gt;&lt;name&gt;&lt;/name&gt;&lt;email&gt;&lt;/email&gt;&lt;/endpoint&gt;&#10;"/>
  <p:tag name="ISPRING_SCORM_RATE_SLIDES" val="1"/>
  <p:tag name="ISPRINGCLOUDFOLDERID" val="1"/>
  <p:tag name="ISPRINGONLINEFOLDERID" val="1"/>
  <p:tag name="ISPRING_OUTPUT_FOLDER" val="[[&quot;\uFFFDʾ\&quot;{58857F64-F778-46F3-A3E4-9740F72F057B}&quot;,&quot;C:\\Users\\Danny\\OneDrive - SD41\\Website\\Statistics&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no-video&quot;},&quot;advancedSettings&quot;:{&quot;enableTextAllocation&quot;:&quot;T_TRUE&quot;,&quot;viewingFromLocalDrive&quot;:&quot;T_TRUE&quot;,&quot;contentScale&quot;:75,&quot;contentScaleMode&quot;:&quot;SCALE&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
  <p:tag name="ISPRING_SCORM_PASSING_SCORE" val="100.000000"/>
  <p:tag name="ISPRING_CURRENT_PLAYER_ID" val="universal-no-video"/>
  <p:tag name="ISPRING_PRESENTATION_TITLE" val="Hypothesis Testing for TWo Tailed"/>
  <p:tag name="ISPRING_FIRST_PUBLISH" val="1"/>
  <p:tag name="ISPRING_SCORM_RATE_QUIZZES" val="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ath_Settings xmlns="d00fb86e-a52e-4f2f-9300-62c8872f8705" xsi:nil="true"/>
    <Owner xmlns="d00fb86e-a52e-4f2f-9300-62c8872f8705">
      <UserInfo>
        <DisplayName/>
        <AccountId xsi:nil="true"/>
        <AccountType/>
      </UserInfo>
    </Owner>
    <Distribution_Groups xmlns="d00fb86e-a52e-4f2f-9300-62c8872f8705" xsi:nil="true"/>
    <Invited_Teachers xmlns="d00fb86e-a52e-4f2f-9300-62c8872f8705" xsi:nil="true"/>
    <Invited_Students xmlns="d00fb86e-a52e-4f2f-9300-62c8872f8705" xsi:nil="true"/>
    <LMS_Mappings xmlns="d00fb86e-a52e-4f2f-9300-62c8872f8705" xsi:nil="true"/>
    <Templates xmlns="d00fb86e-a52e-4f2f-9300-62c8872f8705" xsi:nil="true"/>
    <FolderType xmlns="d00fb86e-a52e-4f2f-9300-62c8872f8705" xsi:nil="true"/>
    <Student_Groups xmlns="d00fb86e-a52e-4f2f-9300-62c8872f8705">
      <UserInfo>
        <DisplayName/>
        <AccountId xsi:nil="true"/>
        <AccountType/>
      </UserInfo>
    </Student_Groups>
    <DefaultSectionNames xmlns="d00fb86e-a52e-4f2f-9300-62c8872f8705" xsi:nil="true"/>
    <Students xmlns="d00fb86e-a52e-4f2f-9300-62c8872f8705">
      <UserInfo>
        <DisplayName/>
        <AccountId xsi:nil="true"/>
        <AccountType/>
      </UserInfo>
    </Students>
    <IsNotebookLocked xmlns="d00fb86e-a52e-4f2f-9300-62c8872f8705" xsi:nil="true"/>
    <Is_Collaboration_Space_Locked xmlns="d00fb86e-a52e-4f2f-9300-62c8872f8705" xsi:nil="true"/>
    <Self_Registration_Enabled xmlns="d00fb86e-a52e-4f2f-9300-62c8872f8705" xsi:nil="true"/>
    <Has_Teacher_Only_SectionGroup xmlns="d00fb86e-a52e-4f2f-9300-62c8872f8705" xsi:nil="true"/>
    <CultureName xmlns="d00fb86e-a52e-4f2f-9300-62c8872f8705" xsi:nil="true"/>
    <AppVersion xmlns="d00fb86e-a52e-4f2f-9300-62c8872f8705" xsi:nil="true"/>
    <TeamsChannelId xmlns="d00fb86e-a52e-4f2f-9300-62c8872f8705" xsi:nil="true"/>
    <NotebookType xmlns="d00fb86e-a52e-4f2f-9300-62c8872f8705" xsi:nil="true"/>
    <Teachers xmlns="d00fb86e-a52e-4f2f-9300-62c8872f8705">
      <UserInfo>
        <DisplayName/>
        <AccountId xsi:nil="true"/>
        <AccountType/>
      </UserInfo>
    </Teach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47715D9D1D2C146AE4620C3665BB8EF" ma:contentTypeVersion="33" ma:contentTypeDescription="Create a new document." ma:contentTypeScope="" ma:versionID="b352b510eaafdbbeb607afed4af0e0ba">
  <xsd:schema xmlns:xsd="http://www.w3.org/2001/XMLSchema" xmlns:xs="http://www.w3.org/2001/XMLSchema" xmlns:p="http://schemas.microsoft.com/office/2006/metadata/properties" xmlns:ns3="d00fb86e-a52e-4f2f-9300-62c8872f8705" xmlns:ns4="0592969b-b9e0-4bc7-baa3-fba5b5725717" targetNamespace="http://schemas.microsoft.com/office/2006/metadata/properties" ma:root="true" ma:fieldsID="70085529c7dde350ea449ac49d72dc20" ns3:_="" ns4:_="">
    <xsd:import namespace="d00fb86e-a52e-4f2f-9300-62c8872f8705"/>
    <xsd:import namespace="0592969b-b9e0-4bc7-baa3-fba5b5725717"/>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Location" minOccurs="0"/>
                <xsd:element ref="ns3:NotebookType" minOccurs="0"/>
                <xsd:element ref="ns3:FolderType" minOccurs="0"/>
                <xsd:element ref="ns3:Owner" minOccurs="0"/>
                <xsd:element ref="ns3:DefaultSectionNames" minOccurs="0"/>
                <xsd:element ref="ns3:Templates" minOccurs="0"/>
                <xsd:element ref="ns3:CultureName" minOccurs="0"/>
                <xsd:element ref="ns3:AppVersion" minOccurs="0"/>
                <xsd:element ref="ns3:Teachers" minOccurs="0"/>
                <xsd:element ref="ns3:Students" minOccurs="0"/>
                <xsd:element ref="ns3:Student_Groups" minOccurs="0"/>
                <xsd:element ref="ns3:Invited_Teachers" minOccurs="0"/>
                <xsd:element ref="ns3:Invited_Students" minOccurs="0"/>
                <xsd:element ref="ns3:Self_Registration_Enabled" minOccurs="0"/>
                <xsd:element ref="ns3:Has_Teacher_Only_SectionGroup" minOccurs="0"/>
                <xsd:element ref="ns3:Is_Collaboration_Space_Locked" minOccurs="0"/>
                <xsd:element ref="ns4:SharedWithUsers" minOccurs="0"/>
                <xsd:element ref="ns4:SharedWithDetails" minOccurs="0"/>
                <xsd:element ref="ns4:SharingHintHash" minOccurs="0"/>
                <xsd:element ref="ns3:MediaServiceOCR" minOccurs="0"/>
                <xsd:element ref="ns3:TeamsChannelId" minOccurs="0"/>
                <xsd:element ref="ns3:IsNotebookLocked" minOccurs="0"/>
                <xsd:element ref="ns3:MediaServiceGenerationTime" minOccurs="0"/>
                <xsd:element ref="ns3:MediaServiceEventHashCode" minOccurs="0"/>
                <xsd:element ref="ns3:Math_Settings" minOccurs="0"/>
                <xsd:element ref="ns3:Distribution_Groups" minOccurs="0"/>
                <xsd:element ref="ns3:LMS_Mappings"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0fb86e-a52e-4f2f-9300-62c8872f870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description="" ma:internalName="MediaServiceAutoTags" ma:readOnly="true">
      <xsd:simpleType>
        <xsd:restriction base="dms:Text"/>
      </xsd:simpleType>
    </xsd:element>
    <xsd:element name="MediaServiceDateTaken" ma:index="11" nillable="true" ma:displayName="MediaServiceDateTaken" ma:description="" ma:hidden="true" ma:internalName="MediaServiceDateTaken"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element name="NotebookType" ma:index="13" nillable="true" ma:displayName="Notebook Type" ma:internalName="NotebookType">
      <xsd:simpleType>
        <xsd:restriction base="dms:Text"/>
      </xsd:simpleType>
    </xsd:element>
    <xsd:element name="FolderType" ma:index="14" nillable="true" ma:displayName="Folder Type" ma:internalName="FolderType">
      <xsd:simpleType>
        <xsd:restriction base="dms:Text"/>
      </xsd:simpleType>
    </xsd:element>
    <xsd:element name="Owner" ma:index="15"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efaultSectionNames" ma:index="16" nillable="true" ma:displayName="Default Section Names" ma:internalName="DefaultSectionNames">
      <xsd:simpleType>
        <xsd:restriction base="dms:Note">
          <xsd:maxLength value="255"/>
        </xsd:restriction>
      </xsd:simpleType>
    </xsd:element>
    <xsd:element name="Templates" ma:index="17" nillable="true" ma:displayName="Templates" ma:internalName="Templates">
      <xsd:simpleType>
        <xsd:restriction base="dms:Note">
          <xsd:maxLength value="255"/>
        </xsd:restriction>
      </xsd:simpleType>
    </xsd:element>
    <xsd:element name="CultureName" ma:index="18" nillable="true" ma:displayName="Culture Name" ma:internalName="CultureName">
      <xsd:simpleType>
        <xsd:restriction base="dms:Text"/>
      </xsd:simpleType>
    </xsd:element>
    <xsd:element name="AppVersion" ma:index="19" nillable="true" ma:displayName="App Version" ma:internalName="AppVersion">
      <xsd:simpleType>
        <xsd:restriction base="dms:Text"/>
      </xsd:simpleType>
    </xsd:element>
    <xsd:element name="Teachers" ma:index="20"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21"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22"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nvited_Teachers" ma:index="23" nillable="true" ma:displayName="Invited Teachers" ma:internalName="Invited_Teachers">
      <xsd:simpleType>
        <xsd:restriction base="dms:Note">
          <xsd:maxLength value="255"/>
        </xsd:restriction>
      </xsd:simpleType>
    </xsd:element>
    <xsd:element name="Invited_Students" ma:index="24" nillable="true" ma:displayName="Invited Students" ma:internalName="Invited_Students">
      <xsd:simpleType>
        <xsd:restriction base="dms:Note">
          <xsd:maxLength value="255"/>
        </xsd:restriction>
      </xsd:simpleType>
    </xsd:element>
    <xsd:element name="Self_Registration_Enabled" ma:index="25" nillable="true" ma:displayName="Self Registration Enabled" ma:internalName="Self_Registration_Enabled">
      <xsd:simpleType>
        <xsd:restriction base="dms:Boolean"/>
      </xsd:simpleType>
    </xsd:element>
    <xsd:element name="Has_Teacher_Only_SectionGroup" ma:index="26" nillable="true" ma:displayName="Has Teacher Only SectionGroup" ma:internalName="Has_Teacher_Only_SectionGroup">
      <xsd:simpleType>
        <xsd:restriction base="dms:Boolean"/>
      </xsd:simpleType>
    </xsd:element>
    <xsd:element name="Is_Collaboration_Space_Locked" ma:index="27" nillable="true" ma:displayName="Is Collaboration Space Locked" ma:internalName="Is_Collaboration_Space_Locked">
      <xsd:simpleType>
        <xsd:restriction base="dms:Boolean"/>
      </xsd:simpleType>
    </xsd:element>
    <xsd:element name="MediaServiceOCR" ma:index="31" nillable="true" ma:displayName="MediaServiceOCR" ma:internalName="MediaServiceOCR" ma:readOnly="true">
      <xsd:simpleType>
        <xsd:restriction base="dms:Note">
          <xsd:maxLength value="255"/>
        </xsd:restriction>
      </xsd:simpleType>
    </xsd:element>
    <xsd:element name="TeamsChannelId" ma:index="32" nillable="true" ma:displayName="Teams Channel Id" ma:internalName="TeamsChannelId">
      <xsd:simpleType>
        <xsd:restriction base="dms:Text"/>
      </xsd:simpleType>
    </xsd:element>
    <xsd:element name="IsNotebookLocked" ma:index="33" nillable="true" ma:displayName="Is Notebook Locked" ma:internalName="IsNotebookLocked">
      <xsd:simpleType>
        <xsd:restriction base="dms:Boolean"/>
      </xsd:simpleType>
    </xsd:element>
    <xsd:element name="MediaServiceGenerationTime" ma:index="34" nillable="true" ma:displayName="MediaServiceGenerationTime" ma:hidden="true" ma:internalName="MediaServiceGenerationTime" ma:readOnly="true">
      <xsd:simpleType>
        <xsd:restriction base="dms:Text"/>
      </xsd:simpleType>
    </xsd:element>
    <xsd:element name="MediaServiceEventHashCode" ma:index="35" nillable="true" ma:displayName="MediaServiceEventHashCode" ma:hidden="true" ma:internalName="MediaServiceEventHashCode" ma:readOnly="true">
      <xsd:simpleType>
        <xsd:restriction base="dms:Text"/>
      </xsd:simpleType>
    </xsd:element>
    <xsd:element name="Math_Settings" ma:index="36" nillable="true" ma:displayName="Math Settings" ma:internalName="Math_Settings">
      <xsd:simpleType>
        <xsd:restriction base="dms:Text"/>
      </xsd:simpleType>
    </xsd:element>
    <xsd:element name="Distribution_Groups" ma:index="37" nillable="true" ma:displayName="Distribution Groups" ma:internalName="Distribution_Groups">
      <xsd:simpleType>
        <xsd:restriction base="dms:Note">
          <xsd:maxLength value="255"/>
        </xsd:restriction>
      </xsd:simpleType>
    </xsd:element>
    <xsd:element name="LMS_Mappings" ma:index="38" nillable="true" ma:displayName="LMS Mappings" ma:internalName="LMS_Mappings">
      <xsd:simpleType>
        <xsd:restriction base="dms:Note">
          <xsd:maxLength value="255"/>
        </xsd:restriction>
      </xsd:simpleType>
    </xsd:element>
    <xsd:element name="MediaServiceAutoKeyPoints" ma:index="39" nillable="true" ma:displayName="MediaServiceAutoKeyPoints" ma:hidden="true" ma:internalName="MediaServiceAutoKeyPoints" ma:readOnly="true">
      <xsd:simpleType>
        <xsd:restriction base="dms:Note"/>
      </xsd:simpleType>
    </xsd:element>
    <xsd:element name="MediaServiceKeyPoints" ma:index="4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592969b-b9e0-4bc7-baa3-fba5b5725717" elementFormDefault="qualified">
    <xsd:import namespace="http://schemas.microsoft.com/office/2006/documentManagement/types"/>
    <xsd:import namespace="http://schemas.microsoft.com/office/infopath/2007/PartnerControls"/>
    <xsd:element name="SharedWithUsers" ma:index="2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9" nillable="true" ma:displayName="Shared With Details" ma:internalName="SharedWithDetails" ma:readOnly="true">
      <xsd:simpleType>
        <xsd:restriction base="dms:Note">
          <xsd:maxLength value="255"/>
        </xsd:restriction>
      </xsd:simpleType>
    </xsd:element>
    <xsd:element name="SharingHintHash" ma:index="3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A70E627-C40C-4221-A25E-AA6C15E4D44C}">
  <ds:schemaRefs>
    <ds:schemaRef ds:uri="http://schemas.microsoft.com/office/2006/metadata/properties"/>
    <ds:schemaRef ds:uri="http://schemas.microsoft.com/office/infopath/2007/PartnerControls"/>
    <ds:schemaRef ds:uri="d00fb86e-a52e-4f2f-9300-62c8872f8705"/>
  </ds:schemaRefs>
</ds:datastoreItem>
</file>

<file path=customXml/itemProps2.xml><?xml version="1.0" encoding="utf-8"?>
<ds:datastoreItem xmlns:ds="http://schemas.openxmlformats.org/officeDocument/2006/customXml" ds:itemID="{2A6ED83C-5177-44CA-A83C-C21B59DBFF91}">
  <ds:schemaRefs>
    <ds:schemaRef ds:uri="http://schemas.microsoft.com/sharepoint/v3/contenttype/forms"/>
  </ds:schemaRefs>
</ds:datastoreItem>
</file>

<file path=customXml/itemProps3.xml><?xml version="1.0" encoding="utf-8"?>
<ds:datastoreItem xmlns:ds="http://schemas.openxmlformats.org/officeDocument/2006/customXml" ds:itemID="{3F847357-9A1D-4939-87B4-1B438F9600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00fb86e-a52e-4f2f-9300-62c8872f8705"/>
    <ds:schemaRef ds:uri="0592969b-b9e0-4bc7-baa3-fba5b572571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1821</TotalTime>
  <Words>932</Words>
  <Application>Microsoft Office PowerPoint</Application>
  <PresentationFormat>Widescreen</PresentationFormat>
  <Paragraphs>57</Paragraphs>
  <Slides>10</Slides>
  <Notes>10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6" baseType="lpstr">
      <vt:lpstr>Arial</vt:lpstr>
      <vt:lpstr>Calibri</vt:lpstr>
      <vt:lpstr>Calibri Light</vt:lpstr>
      <vt:lpstr>Cambria Math</vt:lpstr>
      <vt:lpstr>Office Theme</vt:lpstr>
      <vt:lpstr>Equation</vt:lpstr>
      <vt:lpstr>Ch11.4 Part 2 Hypothesis Testing for  Two Tailed Scenarios</vt:lpstr>
      <vt:lpstr>When Do We Have Two Tailed Scenarios</vt:lpstr>
      <vt:lpstr>Ex: Find the P-value for each of the following: </vt:lpstr>
      <vt:lpstr>Given each Pvalue, find the critical value: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Hypothesis Testing for TWo Tailed</dc:title>
  <dc:creator>Danny Young</dc:creator>
  <cp:lastModifiedBy>Danny Young</cp:lastModifiedBy>
  <cp:revision>16</cp:revision>
  <dcterms:created xsi:type="dcterms:W3CDTF">2020-03-26T20:41:35Z</dcterms:created>
  <dcterms:modified xsi:type="dcterms:W3CDTF">2024-02-27T23:02:26Z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0x010100547715D9D1D2C146AE4620C3665BB8EF</vt:lpwstr>
  </property>
</Properties>
</file>